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129693111843.000000</c:v>
                </c:pt>
                <c:pt idx="1">
                  <c:v>6154447929.000000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129693111843.000000</c:v>
                </c:pt>
                <c:pt idx="1">
                  <c:v>6154447929.000000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129693111843.000000</c:v>
                </c:pt>
                <c:pt idx="1">
                  <c:v>6154447929.000000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36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129693111843.000000</c:v>
                </c:pt>
                <c:pt idx="1">
                  <c:v>6154447929.000000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satOff val="24555"/>
            <a:lumOff val="2223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oundation@loopring.org" TargetMode="External"/><Relationship Id="rId3" Type="http://schemas.openxmlformats.org/officeDocument/2006/relationships/hyperlink" Target="mailto:daniel@loopring.org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chart" Target="../charts/chart4.xml"/><Relationship Id="rId7" Type="http://schemas.openxmlformats.org/officeDocument/2006/relationships/hyperlink" Target="https://coinmarketcap.com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oopring/whitepaper/raw/master/en_whitepaper.pdf" TargetMode="External"/><Relationship Id="rId3" Type="http://schemas.openxmlformats.org/officeDocument/2006/relationships/hyperlink" Target="https://github.com/loopring/whitepaper/raw/master/zh_whitepaper.pdf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6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chart" Target="../charts/chart1.xml"/><Relationship Id="rId7" Type="http://schemas.openxmlformats.org/officeDocument/2006/relationships/hyperlink" Target="https://coinmarketcap.com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chart" Target="../charts/chart2.xml"/><Relationship Id="rId7" Type="http://schemas.openxmlformats.org/officeDocument/2006/relationships/hyperlink" Target="https://coinmarketcap.com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chart" Target="../charts/chart3.xml"/><Relationship Id="rId7" Type="http://schemas.openxmlformats.org/officeDocument/2006/relationships/hyperlink" Target="https://coinmarketcap.co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oopring 基金会…"/>
          <p:cNvSpPr txBox="1"/>
          <p:nvPr/>
        </p:nvSpPr>
        <p:spPr>
          <a:xfrm>
            <a:off x="6729863" y="11605676"/>
            <a:ext cx="10924275" cy="1579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/>
          <a:p>
            <a:pPr defTabSz="698301">
              <a:defRPr sz="2040">
                <a:solidFill>
                  <a:schemeClr val="accent1">
                    <a:satOff val="-3355"/>
                    <a:lumOff val="26614"/>
                  </a:schemeClr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Loopring 基金会</a:t>
            </a:r>
          </a:p>
          <a:p>
            <a:pPr defTabSz="698301">
              <a:defRPr sz="2040">
                <a:solidFill>
                  <a:schemeClr val="accent1">
                    <a:satOff val="-3355"/>
                    <a:lumOff val="26614"/>
                  </a:schemeClr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u="sng">
                <a:hlinkClick r:id="rId2" invalidUrl="" action="" tgtFrame="" tooltip="" history="1" highlightClick="0" endSnd="0"/>
              </a:rPr>
              <a:t>foundation@loopring.org</a:t>
            </a:r>
          </a:p>
          <a:p>
            <a:pPr defTabSz="698301">
              <a:defRPr sz="2040">
                <a:solidFill>
                  <a:schemeClr val="accent1">
                    <a:satOff val="-3355"/>
                    <a:lumOff val="26614"/>
                  </a:schemeClr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u="sng">
                <a:hlinkClick r:id="rId3" invalidUrl="" action="" tgtFrame="" tooltip="" history="1" highlightClick="0" endSnd="0"/>
              </a:rPr>
              <a:t>daniel@loopring.org</a:t>
            </a:r>
          </a:p>
        </p:txBody>
      </p:sp>
      <p:sp>
        <p:nvSpPr>
          <p:cNvPr id="120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121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125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122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124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9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126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128" name="brand.png" descr="brand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3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130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132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7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134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136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" name="路印协议…"/>
          <p:cNvSpPr txBox="1"/>
          <p:nvPr/>
        </p:nvSpPr>
        <p:spPr>
          <a:xfrm>
            <a:off x="9193212" y="6443662"/>
            <a:ext cx="5997576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4600">
                <a:solidFill>
                  <a:srgbClr val="FFFFFF"/>
                </a:solidFill>
              </a:defRPr>
            </a:pPr>
            <a:r>
              <a:t>路印协议</a:t>
            </a:r>
          </a:p>
          <a:p>
            <a:pPr algn="l">
              <a:defRPr sz="4600">
                <a:solidFill>
                  <a:srgbClr val="FFFFFF"/>
                </a:solidFill>
              </a:defRPr>
            </a:pPr>
            <a:r>
              <a:t>构建去中心化撮合生态</a:t>
            </a:r>
          </a:p>
        </p:txBody>
      </p:sp>
      <p:sp>
        <p:nvSpPr>
          <p:cNvPr id="139" name="Loopring"/>
          <p:cNvSpPr txBox="1"/>
          <p:nvPr/>
        </p:nvSpPr>
        <p:spPr>
          <a:xfrm>
            <a:off x="9218612" y="53562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order#1…"/>
          <p:cNvSpPr/>
          <p:nvPr/>
        </p:nvSpPr>
        <p:spPr>
          <a:xfrm>
            <a:off x="12909236" y="5553652"/>
            <a:ext cx="1426886" cy="743678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66" name="order#1…"/>
          <p:cNvSpPr/>
          <p:nvPr/>
        </p:nvSpPr>
        <p:spPr>
          <a:xfrm>
            <a:off x="12856415" y="1831706"/>
            <a:ext cx="1532529" cy="759599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67" name="order#2…"/>
          <p:cNvSpPr/>
          <p:nvPr/>
        </p:nvSpPr>
        <p:spPr>
          <a:xfrm>
            <a:off x="12909236" y="6486161"/>
            <a:ext cx="1426886" cy="743678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68" name="order#2…"/>
          <p:cNvSpPr/>
          <p:nvPr/>
        </p:nvSpPr>
        <p:spPr>
          <a:xfrm>
            <a:off x="12856415" y="2701248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69" name="order#1…"/>
          <p:cNvSpPr/>
          <p:nvPr/>
        </p:nvSpPr>
        <p:spPr>
          <a:xfrm>
            <a:off x="12856415" y="9626524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70" name="order#2…"/>
          <p:cNvSpPr/>
          <p:nvPr/>
        </p:nvSpPr>
        <p:spPr>
          <a:xfrm>
            <a:off x="12856415" y="10509292"/>
            <a:ext cx="1532529" cy="743678"/>
          </a:xfrm>
          <a:prstGeom prst="roundRect">
            <a:avLst>
              <a:gd name="adj" fmla="val 1736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71" name="order#2…"/>
          <p:cNvSpPr/>
          <p:nvPr/>
        </p:nvSpPr>
        <p:spPr>
          <a:xfrm>
            <a:off x="3676922" y="85731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72" name="order#1…"/>
          <p:cNvSpPr/>
          <p:nvPr/>
        </p:nvSpPr>
        <p:spPr>
          <a:xfrm>
            <a:off x="3676922" y="22348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grpSp>
        <p:nvGrpSpPr>
          <p:cNvPr id="375" name="Group"/>
          <p:cNvGrpSpPr/>
          <p:nvPr/>
        </p:nvGrpSpPr>
        <p:grpSpPr>
          <a:xfrm>
            <a:off x="10152957" y="1845432"/>
            <a:ext cx="2198485" cy="1667111"/>
            <a:chOff x="0" y="0"/>
            <a:chExt cx="2198483" cy="1667110"/>
          </a:xfrm>
        </p:grpSpPr>
        <p:sp>
          <p:nvSpPr>
            <p:cNvPr id="373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撮合者A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撮合者A</a:t>
              </a:r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10152957" y="5814538"/>
            <a:ext cx="2198485" cy="1667112"/>
            <a:chOff x="0" y="0"/>
            <a:chExt cx="2198483" cy="1667110"/>
          </a:xfrm>
        </p:grpSpPr>
        <p:sp>
          <p:nvSpPr>
            <p:cNvPr id="376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撮合者B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撮合者B</a:t>
              </a: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10147369" y="9783644"/>
            <a:ext cx="2209661" cy="1667112"/>
            <a:chOff x="-11175" y="0"/>
            <a:chExt cx="2209660" cy="1667110"/>
          </a:xfrm>
        </p:grpSpPr>
        <p:sp>
          <p:nvSpPr>
            <p:cNvPr id="379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撮合者C"/>
            <p:cNvSpPr txBox="1"/>
            <p:nvPr/>
          </p:nvSpPr>
          <p:spPr>
            <a:xfrm>
              <a:off x="-11176" y="952735"/>
              <a:ext cx="166819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撮合者C</a:t>
              </a:r>
            </a:p>
          </p:txBody>
        </p:sp>
      </p:grpSp>
      <p:sp>
        <p:nvSpPr>
          <p:cNvPr id="382" name="交易撮合示例"/>
          <p:cNvSpPr txBox="1"/>
          <p:nvPr/>
        </p:nvSpPr>
        <p:spPr>
          <a:xfrm>
            <a:off x="354012" y="3667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交易撮合示例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3960" y="1712329"/>
            <a:ext cx="3698246" cy="275687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order#1…"/>
          <p:cNvSpPr/>
          <p:nvPr/>
        </p:nvSpPr>
        <p:spPr>
          <a:xfrm>
            <a:off x="12909236" y="5553652"/>
            <a:ext cx="1426886" cy="743678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86" name="order#1…"/>
          <p:cNvSpPr/>
          <p:nvPr/>
        </p:nvSpPr>
        <p:spPr>
          <a:xfrm>
            <a:off x="15016736" y="1897675"/>
            <a:ext cx="1532529" cy="759599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87" name="order#2…"/>
          <p:cNvSpPr/>
          <p:nvPr/>
        </p:nvSpPr>
        <p:spPr>
          <a:xfrm>
            <a:off x="12909236" y="6486161"/>
            <a:ext cx="1426886" cy="743678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88" name="order#2…"/>
          <p:cNvSpPr/>
          <p:nvPr/>
        </p:nvSpPr>
        <p:spPr>
          <a:xfrm>
            <a:off x="15016736" y="2767217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89" name="order#1…"/>
          <p:cNvSpPr/>
          <p:nvPr/>
        </p:nvSpPr>
        <p:spPr>
          <a:xfrm>
            <a:off x="12856415" y="9626524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90" name="order#2…"/>
          <p:cNvSpPr/>
          <p:nvPr/>
        </p:nvSpPr>
        <p:spPr>
          <a:xfrm>
            <a:off x="12856415" y="10509292"/>
            <a:ext cx="1532529" cy="743678"/>
          </a:xfrm>
          <a:prstGeom prst="roundRect">
            <a:avLst>
              <a:gd name="adj" fmla="val 1736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91" name="order#2…"/>
          <p:cNvSpPr/>
          <p:nvPr/>
        </p:nvSpPr>
        <p:spPr>
          <a:xfrm>
            <a:off x="3676922" y="85731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92" name="order#1…"/>
          <p:cNvSpPr/>
          <p:nvPr/>
        </p:nvSpPr>
        <p:spPr>
          <a:xfrm>
            <a:off x="3676922" y="22348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93" name="Blockchain"/>
          <p:cNvSpPr/>
          <p:nvPr/>
        </p:nvSpPr>
        <p:spPr>
          <a:xfrm>
            <a:off x="24661587" y="10423805"/>
            <a:ext cx="19682964" cy="3102086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     Blockchain</a:t>
            </a:r>
          </a:p>
        </p:txBody>
      </p:sp>
      <p:sp>
        <p:nvSpPr>
          <p:cNvPr id="394" name="address_X"/>
          <p:cNvSpPr/>
          <p:nvPr/>
        </p:nvSpPr>
        <p:spPr>
          <a:xfrm>
            <a:off x="27249896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address_X</a:t>
            </a:r>
          </a:p>
        </p:txBody>
      </p:sp>
      <p:sp>
        <p:nvSpPr>
          <p:cNvPr id="395" name="address_Y"/>
          <p:cNvSpPr/>
          <p:nvPr/>
        </p:nvSpPr>
        <p:spPr>
          <a:xfrm>
            <a:off x="32367689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address_Y</a:t>
            </a:r>
          </a:p>
        </p:txBody>
      </p:sp>
      <p:sp>
        <p:nvSpPr>
          <p:cNvPr id="396" name="Loopring…"/>
          <p:cNvSpPr/>
          <p:nvPr/>
        </p:nvSpPr>
        <p:spPr>
          <a:xfrm>
            <a:off x="37485482" y="11155053"/>
            <a:ext cx="323479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53585F"/>
                </a:solidFill>
              </a:defRPr>
            </a:pPr>
            <a:r>
              <a:t>Loopring</a:t>
            </a:r>
          </a:p>
          <a:p>
            <a:pPr>
              <a:defRPr sz="3200">
                <a:solidFill>
                  <a:srgbClr val="53585F"/>
                </a:solidFill>
              </a:defRPr>
            </a:pPr>
            <a:r>
              <a:t>合约地址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10152957" y="1845432"/>
            <a:ext cx="2198485" cy="1667111"/>
            <a:chOff x="0" y="0"/>
            <a:chExt cx="2198483" cy="1667110"/>
          </a:xfrm>
        </p:grpSpPr>
        <p:sp>
          <p:nvSpPr>
            <p:cNvPr id="397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撮合者A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撮合者A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10152957" y="5814538"/>
            <a:ext cx="2198485" cy="1667112"/>
            <a:chOff x="0" y="0"/>
            <a:chExt cx="2198483" cy="1667110"/>
          </a:xfrm>
        </p:grpSpPr>
        <p:sp>
          <p:nvSpPr>
            <p:cNvPr id="400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撮合者B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撮合者B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10147369" y="9783644"/>
            <a:ext cx="2209661" cy="1667112"/>
            <a:chOff x="-11175" y="0"/>
            <a:chExt cx="2209660" cy="1667110"/>
          </a:xfrm>
        </p:grpSpPr>
        <p:sp>
          <p:nvSpPr>
            <p:cNvPr id="403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撮合者C"/>
            <p:cNvSpPr txBox="1"/>
            <p:nvPr/>
          </p:nvSpPr>
          <p:spPr>
            <a:xfrm>
              <a:off x="-11176" y="952735"/>
              <a:ext cx="166819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撮合者C</a:t>
              </a:r>
            </a:p>
          </p:txBody>
        </p:sp>
      </p:grpSp>
      <p:sp>
        <p:nvSpPr>
          <p:cNvPr id="406" name="交易撮合示例"/>
          <p:cNvSpPr txBox="1"/>
          <p:nvPr/>
        </p:nvSpPr>
        <p:spPr>
          <a:xfrm>
            <a:off x="354012" y="3667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交易撮合示例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order#1…"/>
          <p:cNvSpPr/>
          <p:nvPr/>
        </p:nvSpPr>
        <p:spPr>
          <a:xfrm>
            <a:off x="3310074" y="5553652"/>
            <a:ext cx="1426886" cy="743678"/>
          </a:xfrm>
          <a:prstGeom prst="roundRect">
            <a:avLst>
              <a:gd name="adj" fmla="val 15391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09" name="order#2…"/>
          <p:cNvSpPr/>
          <p:nvPr/>
        </p:nvSpPr>
        <p:spPr>
          <a:xfrm>
            <a:off x="3310074" y="6486161"/>
            <a:ext cx="1426886" cy="743678"/>
          </a:xfrm>
          <a:prstGeom prst="roundRect">
            <a:avLst>
              <a:gd name="adj" fmla="val 1618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10" name="order#1…"/>
          <p:cNvSpPr/>
          <p:nvPr/>
        </p:nvSpPr>
        <p:spPr>
          <a:xfrm>
            <a:off x="3257253" y="9626524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11" name="order#2…"/>
          <p:cNvSpPr/>
          <p:nvPr/>
        </p:nvSpPr>
        <p:spPr>
          <a:xfrm>
            <a:off x="3257253" y="10509292"/>
            <a:ext cx="1532529" cy="743678"/>
          </a:xfrm>
          <a:prstGeom prst="roundRect">
            <a:avLst>
              <a:gd name="adj" fmla="val 1736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12" name="order#2…"/>
          <p:cNvSpPr/>
          <p:nvPr/>
        </p:nvSpPr>
        <p:spPr>
          <a:xfrm>
            <a:off x="-5922241" y="8573155"/>
            <a:ext cx="3822537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13" name="order#1…"/>
          <p:cNvSpPr/>
          <p:nvPr/>
        </p:nvSpPr>
        <p:spPr>
          <a:xfrm>
            <a:off x="-5922241" y="2234855"/>
            <a:ext cx="3822537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14" name="Blockchain"/>
          <p:cNvSpPr/>
          <p:nvPr/>
        </p:nvSpPr>
        <p:spPr>
          <a:xfrm>
            <a:off x="4749950" y="10423805"/>
            <a:ext cx="19682964" cy="3102086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     Blockchain</a:t>
            </a:r>
          </a:p>
        </p:txBody>
      </p:sp>
      <p:sp>
        <p:nvSpPr>
          <p:cNvPr id="415" name="address_X"/>
          <p:cNvSpPr/>
          <p:nvPr/>
        </p:nvSpPr>
        <p:spPr>
          <a:xfrm>
            <a:off x="7338259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address_X</a:t>
            </a:r>
          </a:p>
        </p:txBody>
      </p:sp>
      <p:sp>
        <p:nvSpPr>
          <p:cNvPr id="416" name="address_Y"/>
          <p:cNvSpPr/>
          <p:nvPr/>
        </p:nvSpPr>
        <p:spPr>
          <a:xfrm>
            <a:off x="12456052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address_Y</a:t>
            </a:r>
          </a:p>
        </p:txBody>
      </p:sp>
      <p:sp>
        <p:nvSpPr>
          <p:cNvPr id="417" name="Loopring…"/>
          <p:cNvSpPr/>
          <p:nvPr/>
        </p:nvSpPr>
        <p:spPr>
          <a:xfrm>
            <a:off x="17573845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53585F"/>
                </a:solidFill>
              </a:defRPr>
            </a:pPr>
            <a:r>
              <a:t>Loopring</a:t>
            </a:r>
          </a:p>
          <a:p>
            <a:pPr>
              <a:defRPr sz="3200">
                <a:solidFill>
                  <a:srgbClr val="53585F"/>
                </a:solidFill>
              </a:defRPr>
            </a:pPr>
            <a:r>
              <a:t>合约地址</a:t>
            </a:r>
          </a:p>
        </p:txBody>
      </p:sp>
      <p:pic>
        <p:nvPicPr>
          <p:cNvPr id="41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4583" y="8216908"/>
            <a:ext cx="3698247" cy="2756875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order#1…"/>
          <p:cNvSpPr/>
          <p:nvPr/>
        </p:nvSpPr>
        <p:spPr>
          <a:xfrm>
            <a:off x="18267359" y="8402255"/>
            <a:ext cx="1532529" cy="759599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20" name="order#2…"/>
          <p:cNvSpPr/>
          <p:nvPr/>
        </p:nvSpPr>
        <p:spPr>
          <a:xfrm>
            <a:off x="18267359" y="9271796"/>
            <a:ext cx="1532529" cy="759600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21" name="Line"/>
          <p:cNvSpPr/>
          <p:nvPr/>
        </p:nvSpPr>
        <p:spPr>
          <a:xfrm>
            <a:off x="2907975" y="2718602"/>
            <a:ext cx="161478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422" name="Line"/>
          <p:cNvSpPr/>
          <p:nvPr/>
        </p:nvSpPr>
        <p:spPr>
          <a:xfrm>
            <a:off x="19033623" y="2724542"/>
            <a:ext cx="1" cy="5372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423" name="Line"/>
          <p:cNvSpPr/>
          <p:nvPr/>
        </p:nvSpPr>
        <p:spPr>
          <a:xfrm>
            <a:off x="19033623" y="10496592"/>
            <a:ext cx="1" cy="769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426" name="Group"/>
          <p:cNvGrpSpPr/>
          <p:nvPr/>
        </p:nvGrpSpPr>
        <p:grpSpPr>
          <a:xfrm>
            <a:off x="551757" y="2055338"/>
            <a:ext cx="2198485" cy="1667112"/>
            <a:chOff x="0" y="0"/>
            <a:chExt cx="2198483" cy="1667110"/>
          </a:xfrm>
        </p:grpSpPr>
        <p:sp>
          <p:nvSpPr>
            <p:cNvPr id="424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5" name="撮合者A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撮合者A</a:t>
              </a: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551757" y="6024444"/>
            <a:ext cx="2198485" cy="1667112"/>
            <a:chOff x="0" y="0"/>
            <a:chExt cx="2198483" cy="1667110"/>
          </a:xfrm>
        </p:grpSpPr>
        <p:sp>
          <p:nvSpPr>
            <p:cNvPr id="427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8" name="撮合者B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撮合者B</a:t>
              </a:r>
            </a:p>
          </p:txBody>
        </p:sp>
      </p:grpSp>
      <p:grpSp>
        <p:nvGrpSpPr>
          <p:cNvPr id="432" name="Group"/>
          <p:cNvGrpSpPr/>
          <p:nvPr/>
        </p:nvGrpSpPr>
        <p:grpSpPr>
          <a:xfrm>
            <a:off x="546169" y="9993551"/>
            <a:ext cx="2209661" cy="1667111"/>
            <a:chOff x="-11175" y="0"/>
            <a:chExt cx="2209660" cy="1667110"/>
          </a:xfrm>
        </p:grpSpPr>
        <p:sp>
          <p:nvSpPr>
            <p:cNvPr id="430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撮合者C"/>
            <p:cNvSpPr txBox="1"/>
            <p:nvPr/>
          </p:nvSpPr>
          <p:spPr>
            <a:xfrm>
              <a:off x="-11176" y="952735"/>
              <a:ext cx="166819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撮合者C</a:t>
              </a:r>
            </a:p>
          </p:txBody>
        </p:sp>
      </p:grpSp>
      <p:sp>
        <p:nvSpPr>
          <p:cNvPr id="433" name="交易撮合示例"/>
          <p:cNvSpPr txBox="1"/>
          <p:nvPr/>
        </p:nvSpPr>
        <p:spPr>
          <a:xfrm>
            <a:off x="354012" y="3667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交易撮合示例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rder#1…"/>
          <p:cNvSpPr/>
          <p:nvPr/>
        </p:nvSpPr>
        <p:spPr>
          <a:xfrm>
            <a:off x="3310074" y="5553652"/>
            <a:ext cx="1426886" cy="743678"/>
          </a:xfrm>
          <a:prstGeom prst="roundRect">
            <a:avLst>
              <a:gd name="adj" fmla="val 15391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36" name="order#2…"/>
          <p:cNvSpPr/>
          <p:nvPr/>
        </p:nvSpPr>
        <p:spPr>
          <a:xfrm>
            <a:off x="3310074" y="6486161"/>
            <a:ext cx="1426886" cy="743678"/>
          </a:xfrm>
          <a:prstGeom prst="roundRect">
            <a:avLst>
              <a:gd name="adj" fmla="val 1618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37" name="order#1…"/>
          <p:cNvSpPr/>
          <p:nvPr/>
        </p:nvSpPr>
        <p:spPr>
          <a:xfrm>
            <a:off x="3257253" y="9626524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38" name="order#2…"/>
          <p:cNvSpPr/>
          <p:nvPr/>
        </p:nvSpPr>
        <p:spPr>
          <a:xfrm>
            <a:off x="3257253" y="10509292"/>
            <a:ext cx="1532529" cy="743678"/>
          </a:xfrm>
          <a:prstGeom prst="roundRect">
            <a:avLst>
              <a:gd name="adj" fmla="val 17364"/>
            </a:avLst>
          </a:prstGeom>
          <a:solidFill>
            <a:srgbClr val="FFFFFF">
              <a:alpha val="30000"/>
            </a:srgbClr>
          </a:solidFill>
          <a:ln w="25400">
            <a:solidFill>
              <a:srgbClr val="000000">
                <a:alpha val="30000"/>
              </a:srgbClr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39" name="order#2…"/>
          <p:cNvSpPr/>
          <p:nvPr/>
        </p:nvSpPr>
        <p:spPr>
          <a:xfrm>
            <a:off x="-5922241" y="8573155"/>
            <a:ext cx="3822537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40" name="order#1…"/>
          <p:cNvSpPr/>
          <p:nvPr/>
        </p:nvSpPr>
        <p:spPr>
          <a:xfrm>
            <a:off x="-5922241" y="2234855"/>
            <a:ext cx="3822537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41" name="Blockchain"/>
          <p:cNvSpPr/>
          <p:nvPr/>
        </p:nvSpPr>
        <p:spPr>
          <a:xfrm>
            <a:off x="4749950" y="10423805"/>
            <a:ext cx="19682964" cy="3102086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     Blockchain</a:t>
            </a:r>
          </a:p>
        </p:txBody>
      </p:sp>
      <p:sp>
        <p:nvSpPr>
          <p:cNvPr id="442" name="address_X"/>
          <p:cNvSpPr/>
          <p:nvPr/>
        </p:nvSpPr>
        <p:spPr>
          <a:xfrm>
            <a:off x="7338259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address_X</a:t>
            </a:r>
          </a:p>
        </p:txBody>
      </p:sp>
      <p:sp>
        <p:nvSpPr>
          <p:cNvPr id="443" name="address_Y"/>
          <p:cNvSpPr/>
          <p:nvPr/>
        </p:nvSpPr>
        <p:spPr>
          <a:xfrm>
            <a:off x="12456052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53585F"/>
                </a:solidFill>
              </a:defRPr>
            </a:lvl1pPr>
          </a:lstStyle>
          <a:p>
            <a:pPr/>
            <a:r>
              <a:t>address_Y</a:t>
            </a:r>
          </a:p>
        </p:txBody>
      </p:sp>
      <p:sp>
        <p:nvSpPr>
          <p:cNvPr id="444" name="Loopring…"/>
          <p:cNvSpPr/>
          <p:nvPr/>
        </p:nvSpPr>
        <p:spPr>
          <a:xfrm>
            <a:off x="17573845" y="11155053"/>
            <a:ext cx="323479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53585F"/>
                </a:solidFill>
              </a:defRPr>
            </a:pPr>
            <a:r>
              <a:t>Loopring</a:t>
            </a:r>
          </a:p>
          <a:p>
            <a:pPr>
              <a:defRPr sz="3200">
                <a:solidFill>
                  <a:srgbClr val="53585F"/>
                </a:solidFill>
              </a:defRPr>
            </a:pPr>
            <a:r>
              <a:t>合约地址</a:t>
            </a:r>
          </a:p>
        </p:txBody>
      </p:sp>
      <p:pic>
        <p:nvPicPr>
          <p:cNvPr id="44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4582" y="8216908"/>
            <a:ext cx="3698246" cy="2756875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order#1…"/>
          <p:cNvSpPr/>
          <p:nvPr/>
        </p:nvSpPr>
        <p:spPr>
          <a:xfrm>
            <a:off x="18267357" y="8402255"/>
            <a:ext cx="1532530" cy="759599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47" name="order#2…"/>
          <p:cNvSpPr/>
          <p:nvPr/>
        </p:nvSpPr>
        <p:spPr>
          <a:xfrm>
            <a:off x="18267357" y="9271796"/>
            <a:ext cx="1532530" cy="759600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48" name="Line"/>
          <p:cNvSpPr/>
          <p:nvPr/>
        </p:nvSpPr>
        <p:spPr>
          <a:xfrm>
            <a:off x="19033623" y="10496592"/>
            <a:ext cx="1" cy="769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453" name="Group"/>
          <p:cNvGrpSpPr/>
          <p:nvPr/>
        </p:nvGrpSpPr>
        <p:grpSpPr>
          <a:xfrm>
            <a:off x="9566878" y="6836845"/>
            <a:ext cx="5278614" cy="4309536"/>
            <a:chOff x="0" y="0"/>
            <a:chExt cx="5278612" cy="4309535"/>
          </a:xfrm>
        </p:grpSpPr>
        <p:sp>
          <p:nvSpPr>
            <p:cNvPr id="465" name="Connection Line"/>
            <p:cNvSpPr/>
            <p:nvPr/>
          </p:nvSpPr>
          <p:spPr>
            <a:xfrm>
              <a:off x="18515" y="2725966"/>
              <a:ext cx="5260098" cy="1583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3" fill="norm" stroke="1" extrusionOk="0">
                  <a:moveTo>
                    <a:pt x="0" y="16203"/>
                  </a:moveTo>
                  <a:cubicBezTo>
                    <a:pt x="6958" y="-5125"/>
                    <a:pt x="14158" y="-5397"/>
                    <a:pt x="21600" y="15387"/>
                  </a:cubicBezTo>
                </a:path>
              </a:pathLst>
            </a:custGeom>
            <a:noFill/>
            <a:ln w="381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50" name="4750 token_A"/>
            <p:cNvSpPr txBox="1"/>
            <p:nvPr/>
          </p:nvSpPr>
          <p:spPr>
            <a:xfrm>
              <a:off x="1583211" y="2333495"/>
              <a:ext cx="2120852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4750 token_A</a:t>
              </a:r>
            </a:p>
          </p:txBody>
        </p:sp>
        <p:sp>
          <p:nvSpPr>
            <p:cNvPr id="466" name="Connection Line"/>
            <p:cNvSpPr/>
            <p:nvPr/>
          </p:nvSpPr>
          <p:spPr>
            <a:xfrm>
              <a:off x="0" y="464284"/>
              <a:ext cx="5260098" cy="36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6990" y="-5283"/>
                    <a:pt x="14190" y="-5400"/>
                    <a:pt x="21600" y="15850"/>
                  </a:cubicBezTo>
                </a:path>
              </a:pathLst>
            </a:custGeom>
            <a:noFill/>
            <a:ln w="381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52" name="5 token_B"/>
            <p:cNvSpPr txBox="1"/>
            <p:nvPr/>
          </p:nvSpPr>
          <p:spPr>
            <a:xfrm>
              <a:off x="1818968" y="-1"/>
              <a:ext cx="1612306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24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 token_B</a:t>
              </a:r>
            </a:p>
          </p:txBody>
        </p:sp>
      </p:grpSp>
      <p:sp>
        <p:nvSpPr>
          <p:cNvPr id="454" name="Line"/>
          <p:cNvSpPr/>
          <p:nvPr/>
        </p:nvSpPr>
        <p:spPr>
          <a:xfrm>
            <a:off x="2907975" y="2718602"/>
            <a:ext cx="161478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455" name="Line"/>
          <p:cNvSpPr/>
          <p:nvPr/>
        </p:nvSpPr>
        <p:spPr>
          <a:xfrm>
            <a:off x="19033623" y="2724542"/>
            <a:ext cx="1" cy="5372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458" name="Group"/>
          <p:cNvGrpSpPr/>
          <p:nvPr/>
        </p:nvGrpSpPr>
        <p:grpSpPr>
          <a:xfrm>
            <a:off x="551757" y="2055338"/>
            <a:ext cx="2198485" cy="1667112"/>
            <a:chOff x="0" y="0"/>
            <a:chExt cx="2198483" cy="1667110"/>
          </a:xfrm>
        </p:grpSpPr>
        <p:sp>
          <p:nvSpPr>
            <p:cNvPr id="456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撮合者A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撮合者A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551757" y="6024444"/>
            <a:ext cx="2198485" cy="1667112"/>
            <a:chOff x="0" y="0"/>
            <a:chExt cx="2198483" cy="1667110"/>
          </a:xfrm>
        </p:grpSpPr>
        <p:sp>
          <p:nvSpPr>
            <p:cNvPr id="459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撮合者B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撮合者B</a:t>
              </a: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546169" y="9993551"/>
            <a:ext cx="2209661" cy="1667111"/>
            <a:chOff x="-11175" y="0"/>
            <a:chExt cx="2209660" cy="1667110"/>
          </a:xfrm>
        </p:grpSpPr>
        <p:sp>
          <p:nvSpPr>
            <p:cNvPr id="462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撮合者C"/>
            <p:cNvSpPr txBox="1"/>
            <p:nvPr/>
          </p:nvSpPr>
          <p:spPr>
            <a:xfrm>
              <a:off x="-11176" y="952735"/>
              <a:ext cx="166819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撮合者C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469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473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470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472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7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474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476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1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478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480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5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482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484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6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487" name="解决方案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解决方案</a:t>
            </a:r>
          </a:p>
        </p:txBody>
      </p:sp>
      <p:sp>
        <p:nvSpPr>
          <p:cNvPr id="488" name="环路撮合示例"/>
          <p:cNvSpPr txBox="1"/>
          <p:nvPr/>
        </p:nvSpPr>
        <p:spPr>
          <a:xfrm>
            <a:off x="10285412" y="63611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环路撮合示例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order#1…"/>
          <p:cNvSpPr/>
          <p:nvPr/>
        </p:nvSpPr>
        <p:spPr>
          <a:xfrm>
            <a:off x="4186431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91" name="order#2…"/>
          <p:cNvSpPr/>
          <p:nvPr/>
        </p:nvSpPr>
        <p:spPr>
          <a:xfrm>
            <a:off x="10280732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9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110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token_C</a:t>
            </a:r>
          </a:p>
        </p:txBody>
      </p:sp>
      <p:sp>
        <p:nvSpPr>
          <p:cNvPr id="492" name="order#3…"/>
          <p:cNvSpPr/>
          <p:nvPr/>
        </p:nvSpPr>
        <p:spPr>
          <a:xfrm>
            <a:off x="16375033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order#3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address_Z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token_C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8000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493" name="环路撮合示例"/>
          <p:cNvSpPr txBox="1"/>
          <p:nvPr/>
        </p:nvSpPr>
        <p:spPr>
          <a:xfrm>
            <a:off x="10285412" y="98409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环路撮合示例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  <p:bldP build="whole" bldLvl="1" animBg="1" rev="0" advAuto="0" spid="492" grpId="3"/>
      <p:bldP build="whole" bldLvl="1" animBg="1" rev="0" advAuto="0" spid="491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order#1…"/>
          <p:cNvSpPr/>
          <p:nvPr/>
        </p:nvSpPr>
        <p:spPr>
          <a:xfrm>
            <a:off x="4186431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2102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2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496" name="order#2…"/>
          <p:cNvSpPr/>
          <p:nvPr/>
        </p:nvSpPr>
        <p:spPr>
          <a:xfrm>
            <a:off x="10280732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12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token_C</a:t>
            </a:r>
          </a:p>
        </p:txBody>
      </p:sp>
      <p:sp>
        <p:nvSpPr>
          <p:cNvPr id="497" name="order#3…"/>
          <p:cNvSpPr/>
          <p:nvPr/>
        </p:nvSpPr>
        <p:spPr>
          <a:xfrm>
            <a:off x="16375033" y="4578599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order#3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address_Z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2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token_C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160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grpSp>
        <p:nvGrpSpPr>
          <p:cNvPr id="504" name="Group"/>
          <p:cNvGrpSpPr/>
          <p:nvPr/>
        </p:nvGrpSpPr>
        <p:grpSpPr>
          <a:xfrm>
            <a:off x="6097699" y="6659570"/>
            <a:ext cx="11825148" cy="1613485"/>
            <a:chOff x="0" y="0"/>
            <a:chExt cx="11825147" cy="1613484"/>
          </a:xfrm>
        </p:grpSpPr>
        <p:sp>
          <p:nvSpPr>
            <p:cNvPr id="498" name="Line"/>
            <p:cNvSpPr/>
            <p:nvPr/>
          </p:nvSpPr>
          <p:spPr>
            <a:xfrm flipV="1">
              <a:off x="-1" y="-1"/>
              <a:ext cx="2" cy="1613486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V="1">
              <a:off x="6718587" y="-1"/>
              <a:ext cx="1" cy="1613486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V="1">
              <a:off x="11813285" y="196124"/>
              <a:ext cx="1" cy="1410663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V="1">
              <a:off x="5035030" y="183424"/>
              <a:ext cx="1" cy="1410663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>
              <a:off x="6740955" y="1558588"/>
              <a:ext cx="5084193" cy="1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3" name="Line"/>
            <p:cNvSpPr/>
            <p:nvPr/>
          </p:nvSpPr>
          <p:spPr>
            <a:xfrm>
              <a:off x="2331" y="1558588"/>
              <a:ext cx="5084192" cy="1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grpSp>
        <p:nvGrpSpPr>
          <p:cNvPr id="508" name="Group"/>
          <p:cNvGrpSpPr/>
          <p:nvPr/>
        </p:nvGrpSpPr>
        <p:grpSpPr>
          <a:xfrm>
            <a:off x="6034199" y="2877545"/>
            <a:ext cx="11911425" cy="1657587"/>
            <a:chOff x="0" y="0"/>
            <a:chExt cx="11911424" cy="1657586"/>
          </a:xfrm>
        </p:grpSpPr>
        <p:sp>
          <p:nvSpPr>
            <p:cNvPr id="505" name="Line"/>
            <p:cNvSpPr/>
            <p:nvPr/>
          </p:nvSpPr>
          <p:spPr>
            <a:xfrm>
              <a:off x="11864085" y="44102"/>
              <a:ext cx="1" cy="1613485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>
              <a:off x="2331" y="42195"/>
              <a:ext cx="11909094" cy="1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07" name="Line"/>
            <p:cNvSpPr/>
            <p:nvPr/>
          </p:nvSpPr>
          <p:spPr>
            <a:xfrm flipV="1">
              <a:off x="-1" y="-1"/>
              <a:ext cx="2" cy="1410663"/>
            </a:xfrm>
            <a:prstGeom prst="line">
              <a:avLst/>
            </a:prstGeom>
            <a:noFill/>
            <a:ln w="1016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sp>
        <p:nvSpPr>
          <p:cNvPr id="509" name="8 token_B"/>
          <p:cNvSpPr txBox="1"/>
          <p:nvPr/>
        </p:nvSpPr>
        <p:spPr>
          <a:xfrm>
            <a:off x="7764036" y="7686422"/>
            <a:ext cx="1512541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rgbClr val="000000"/>
                </a:solidFill>
              </a:rPr>
              <a:t>8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510" name="98 token_C"/>
          <p:cNvSpPr txBox="1"/>
          <p:nvPr/>
        </p:nvSpPr>
        <p:spPr>
          <a:xfrm>
            <a:off x="14409325" y="7686422"/>
            <a:ext cx="1657648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rgbClr val="000000"/>
                </a:solidFill>
              </a:rPr>
              <a:t>98</a:t>
            </a:r>
            <a:r>
              <a:t>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token_C</a:t>
            </a:r>
          </a:p>
        </p:txBody>
      </p:sp>
      <p:sp>
        <p:nvSpPr>
          <p:cNvPr id="511" name="7898 token_A"/>
          <p:cNvSpPr txBox="1"/>
          <p:nvPr/>
        </p:nvSpPr>
        <p:spPr>
          <a:xfrm>
            <a:off x="11363052" y="2380400"/>
            <a:ext cx="1949351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rgbClr val="000000"/>
                </a:solidFill>
              </a:rPr>
              <a:t>7898</a:t>
            </a:r>
            <a:r>
              <a:t>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512" name="环路撮合示例"/>
          <p:cNvSpPr txBox="1"/>
          <p:nvPr/>
        </p:nvSpPr>
        <p:spPr>
          <a:xfrm>
            <a:off x="10285412" y="98409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环路撮合示例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515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519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516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7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518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3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520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522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7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524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526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1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528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530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2" name="目标问题"/>
          <p:cNvSpPr txBox="1"/>
          <p:nvPr/>
        </p:nvSpPr>
        <p:spPr>
          <a:xfrm>
            <a:off x="48422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目标问题</a:t>
            </a:r>
          </a:p>
        </p:txBody>
      </p:sp>
      <p:sp>
        <p:nvSpPr>
          <p:cNvPr id="533" name="解决方案"/>
          <p:cNvSpPr txBox="1"/>
          <p:nvPr/>
        </p:nvSpPr>
        <p:spPr>
          <a:xfrm>
            <a:off x="110144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解决方案</a:t>
            </a:r>
          </a:p>
        </p:txBody>
      </p:sp>
      <p:sp>
        <p:nvSpPr>
          <p:cNvPr id="534" name="撮合生态"/>
          <p:cNvSpPr txBox="1"/>
          <p:nvPr/>
        </p:nvSpPr>
        <p:spPr>
          <a:xfrm>
            <a:off x="171866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  <p:sp>
        <p:nvSpPr>
          <p:cNvPr id="535" name="Line"/>
          <p:cNvSpPr/>
          <p:nvPr/>
        </p:nvSpPr>
        <p:spPr>
          <a:xfrm>
            <a:off x="8133629" y="6451600"/>
            <a:ext cx="2081889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536" name="Line"/>
          <p:cNvSpPr/>
          <p:nvPr/>
        </p:nvSpPr>
        <p:spPr>
          <a:xfrm>
            <a:off x="14305829" y="6451600"/>
            <a:ext cx="2081889" cy="0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537" name="Loopring"/>
          <p:cNvSpPr txBox="1"/>
          <p:nvPr/>
        </p:nvSpPr>
        <p:spPr>
          <a:xfrm>
            <a:off x="10912568" y="38068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25820687" y="3523530"/>
            <a:ext cx="11004743" cy="6668940"/>
            <a:chOff x="0" y="0"/>
            <a:chExt cx="11004742" cy="6668938"/>
          </a:xfrm>
        </p:grpSpPr>
        <p:graphicFrame>
          <p:nvGraphicFramePr>
            <p:cNvPr id="538" name="2D Pie Chart"/>
            <p:cNvGraphicFramePr/>
            <p:nvPr/>
          </p:nvGraphicFramePr>
          <p:xfrm>
            <a:off x="0" y="0"/>
            <a:ext cx="6668939" cy="666893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sp>
          <p:nvSpPr>
            <p:cNvPr id="539" name="$1350亿…"/>
            <p:cNvSpPr txBox="1"/>
            <p:nvPr/>
          </p:nvSpPr>
          <p:spPr>
            <a:xfrm>
              <a:off x="7814121" y="2221631"/>
              <a:ext cx="3190622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$1350亿</a:t>
              </a:r>
            </a:p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$65亿</a:t>
              </a:r>
            </a:p>
            <a:p>
              <a:pPr algn="l">
                <a:defRPr sz="2000">
                  <a:solidFill>
                    <a:srgbClr val="A6AAA9"/>
                  </a:solidFill>
                </a:defRPr>
              </a:pPr>
              <a:r>
                <a:t>https://coinmarketcap.com</a:t>
              </a:r>
            </a:p>
          </p:txBody>
        </p:sp>
        <p:sp>
          <p:nvSpPr>
            <p:cNvPr id="540" name="Text"/>
            <p:cNvSpPr txBox="1"/>
            <p:nvPr/>
          </p:nvSpPr>
          <p:spPr>
            <a:xfrm>
              <a:off x="9685011" y="4193840"/>
              <a:ext cx="24031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 u="sng">
                  <a:solidFill>
                    <a:srgbClr val="A6AAA9"/>
                  </a:solidFill>
                  <a:hlinkClick r:id="rId7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7" invalidUrl="" action="" tgtFrame="" tooltip="" history="1" highlightClick="0" endSnd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thereum"/>
          <p:cNvSpPr/>
          <p:nvPr/>
        </p:nvSpPr>
        <p:spPr>
          <a:xfrm>
            <a:off x="5984947" y="3127621"/>
            <a:ext cx="12575780" cy="168881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Ethereum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5984947" y="5127662"/>
            <a:ext cx="12574690" cy="946076"/>
            <a:chOff x="0" y="0"/>
            <a:chExt cx="12574688" cy="946074"/>
          </a:xfrm>
        </p:grpSpPr>
        <p:sp>
          <p:nvSpPr>
            <p:cNvPr id="544" name="钱包"/>
            <p:cNvSpPr/>
            <p:nvPr/>
          </p:nvSpPr>
          <p:spPr>
            <a:xfrm>
              <a:off x="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  <p:sp>
          <p:nvSpPr>
            <p:cNvPr id="545" name="钱包"/>
            <p:cNvSpPr/>
            <p:nvPr/>
          </p:nvSpPr>
          <p:spPr>
            <a:xfrm>
              <a:off x="4458245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  <p:sp>
          <p:nvSpPr>
            <p:cNvPr id="546" name="钱包"/>
            <p:cNvSpPr/>
            <p:nvPr/>
          </p:nvSpPr>
          <p:spPr>
            <a:xfrm>
              <a:off x="891540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5985492" y="10880762"/>
            <a:ext cx="12574690" cy="946076"/>
            <a:chOff x="0" y="0"/>
            <a:chExt cx="12574688" cy="946074"/>
          </a:xfrm>
        </p:grpSpPr>
        <p:sp>
          <p:nvSpPr>
            <p:cNvPr id="548" name="撮合服务"/>
            <p:cNvSpPr/>
            <p:nvPr/>
          </p:nvSpPr>
          <p:spPr>
            <a:xfrm>
              <a:off x="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  <p:sp>
          <p:nvSpPr>
            <p:cNvPr id="549" name="撮合服务"/>
            <p:cNvSpPr/>
            <p:nvPr/>
          </p:nvSpPr>
          <p:spPr>
            <a:xfrm>
              <a:off x="4458245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  <p:sp>
          <p:nvSpPr>
            <p:cNvPr id="550" name="撮合服务"/>
            <p:cNvSpPr/>
            <p:nvPr/>
          </p:nvSpPr>
          <p:spPr>
            <a:xfrm>
              <a:off x="891540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5904110" y="8188466"/>
            <a:ext cx="12575780" cy="2450713"/>
            <a:chOff x="0" y="0"/>
            <a:chExt cx="12575779" cy="2450712"/>
          </a:xfrm>
        </p:grpSpPr>
        <p:sp>
          <p:nvSpPr>
            <p:cNvPr id="552" name="IPFS/SWARM/HTTP/P2P"/>
            <p:cNvSpPr/>
            <p:nvPr/>
          </p:nvSpPr>
          <p:spPr>
            <a:xfrm>
              <a:off x="0" y="761896"/>
              <a:ext cx="12575780" cy="168881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IPFS/SWARM/HTTP/P2P</a:t>
              </a:r>
            </a:p>
          </p:txBody>
        </p:sp>
        <p:grpSp>
          <p:nvGrpSpPr>
            <p:cNvPr id="561" name="Group"/>
            <p:cNvGrpSpPr/>
            <p:nvPr/>
          </p:nvGrpSpPr>
          <p:grpSpPr>
            <a:xfrm>
              <a:off x="333954" y="-1"/>
              <a:ext cx="11869770" cy="639499"/>
              <a:chOff x="0" y="0"/>
              <a:chExt cx="11869769" cy="639497"/>
            </a:xfrm>
          </p:grpSpPr>
          <p:sp>
            <p:nvSpPr>
              <p:cNvPr id="553" name="Line"/>
              <p:cNvSpPr/>
              <p:nvPr/>
            </p:nvSpPr>
            <p:spPr>
              <a:xfrm flipH="1">
                <a:off x="-1" y="0"/>
                <a:ext cx="2" cy="602966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4" name="Line"/>
              <p:cNvSpPr/>
              <p:nvPr/>
            </p:nvSpPr>
            <p:spPr>
              <a:xfrm>
                <a:off x="1710196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5" name="Line"/>
              <p:cNvSpPr/>
              <p:nvPr/>
            </p:nvSpPr>
            <p:spPr>
              <a:xfrm>
                <a:off x="3420391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6" name="Line"/>
              <p:cNvSpPr/>
              <p:nvPr/>
            </p:nvSpPr>
            <p:spPr>
              <a:xfrm>
                <a:off x="5105187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7" name="Line"/>
              <p:cNvSpPr/>
              <p:nvPr/>
            </p:nvSpPr>
            <p:spPr>
              <a:xfrm>
                <a:off x="6802682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8" name="Line"/>
              <p:cNvSpPr/>
              <p:nvPr/>
            </p:nvSpPr>
            <p:spPr>
              <a:xfrm>
                <a:off x="8500179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59" name="Line"/>
              <p:cNvSpPr/>
              <p:nvPr/>
            </p:nvSpPr>
            <p:spPr>
              <a:xfrm>
                <a:off x="10184974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560" name="Line"/>
              <p:cNvSpPr/>
              <p:nvPr/>
            </p:nvSpPr>
            <p:spPr>
              <a:xfrm>
                <a:off x="11869769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</p:grpSp>
      </p:grpSp>
      <p:grpSp>
        <p:nvGrpSpPr>
          <p:cNvPr id="579" name="Group"/>
          <p:cNvGrpSpPr/>
          <p:nvPr/>
        </p:nvGrpSpPr>
        <p:grpSpPr>
          <a:xfrm>
            <a:off x="5615764" y="6182702"/>
            <a:ext cx="13152473" cy="1938948"/>
            <a:chOff x="0" y="0"/>
            <a:chExt cx="13152471" cy="1938947"/>
          </a:xfrm>
        </p:grpSpPr>
        <p:sp>
          <p:nvSpPr>
            <p:cNvPr id="563" name="订单"/>
            <p:cNvSpPr/>
            <p:nvPr/>
          </p:nvSpPr>
          <p:spPr>
            <a:xfrm>
              <a:off x="0" y="668947"/>
              <a:ext cx="1270000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4" name="订单"/>
            <p:cNvSpPr/>
            <p:nvPr/>
          </p:nvSpPr>
          <p:spPr>
            <a:xfrm>
              <a:off x="3394991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5" name="订单"/>
            <p:cNvSpPr/>
            <p:nvPr/>
          </p:nvSpPr>
          <p:spPr>
            <a:xfrm>
              <a:off x="1697495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6" name="订单"/>
            <p:cNvSpPr/>
            <p:nvPr/>
          </p:nvSpPr>
          <p:spPr>
            <a:xfrm>
              <a:off x="5092487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7" name="订单"/>
            <p:cNvSpPr/>
            <p:nvPr/>
          </p:nvSpPr>
          <p:spPr>
            <a:xfrm>
              <a:off x="8487480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8" name="订单"/>
            <p:cNvSpPr/>
            <p:nvPr/>
          </p:nvSpPr>
          <p:spPr>
            <a:xfrm>
              <a:off x="6789982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69" name="订单"/>
            <p:cNvSpPr/>
            <p:nvPr/>
          </p:nvSpPr>
          <p:spPr>
            <a:xfrm>
              <a:off x="10184975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70" name="订单"/>
            <p:cNvSpPr/>
            <p:nvPr/>
          </p:nvSpPr>
          <p:spPr>
            <a:xfrm>
              <a:off x="11882471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571" name="Line"/>
            <p:cNvSpPr/>
            <p:nvPr/>
          </p:nvSpPr>
          <p:spPr>
            <a:xfrm flipH="1">
              <a:off x="641351" y="0"/>
              <a:ext cx="1" cy="60296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2" name="Line"/>
            <p:cNvSpPr/>
            <p:nvPr/>
          </p:nvSpPr>
          <p:spPr>
            <a:xfrm>
              <a:off x="2351546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3" name="Line"/>
            <p:cNvSpPr/>
            <p:nvPr/>
          </p:nvSpPr>
          <p:spPr>
            <a:xfrm>
              <a:off x="4061742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4" name="Line"/>
            <p:cNvSpPr/>
            <p:nvPr/>
          </p:nvSpPr>
          <p:spPr>
            <a:xfrm>
              <a:off x="5746537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5" name="Line"/>
            <p:cNvSpPr/>
            <p:nvPr/>
          </p:nvSpPr>
          <p:spPr>
            <a:xfrm>
              <a:off x="7444033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>
              <a:off x="9141531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7" name="Line"/>
            <p:cNvSpPr/>
            <p:nvPr/>
          </p:nvSpPr>
          <p:spPr>
            <a:xfrm>
              <a:off x="10826325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>
              <a:off x="12511120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18713648" y="4347737"/>
            <a:ext cx="2215689" cy="6924676"/>
            <a:chOff x="0" y="0"/>
            <a:chExt cx="2215688" cy="6924675"/>
          </a:xfrm>
        </p:grpSpPr>
        <p:sp>
          <p:nvSpPr>
            <p:cNvPr id="589" name="Connection Line"/>
            <p:cNvSpPr/>
            <p:nvPr/>
          </p:nvSpPr>
          <p:spPr>
            <a:xfrm>
              <a:off x="0" y="0"/>
              <a:ext cx="1410443" cy="692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30" h="21600" fill="norm" stroke="1" extrusionOk="0">
                  <a:moveTo>
                    <a:pt x="0" y="0"/>
                  </a:moveTo>
                  <a:cubicBezTo>
                    <a:pt x="20716" y="6924"/>
                    <a:pt x="21600" y="14124"/>
                    <a:pt x="2653" y="21600"/>
                  </a:cubicBezTo>
                </a:path>
              </a:pathLst>
            </a:custGeom>
            <a:noFill/>
            <a:ln w="762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584" name="Group"/>
            <p:cNvGrpSpPr/>
            <p:nvPr/>
          </p:nvGrpSpPr>
          <p:grpSpPr>
            <a:xfrm>
              <a:off x="742488" y="3947439"/>
              <a:ext cx="1473201" cy="1481486"/>
              <a:chOff x="0" y="0"/>
              <a:chExt cx="1473200" cy="1481484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3200" y="211484"/>
                <a:ext cx="1270000" cy="1270001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3" name="Circle"/>
              <p:cNvSpPr/>
              <p:nvPr/>
            </p:nvSpPr>
            <p:spPr>
              <a:xfrm>
                <a:off x="0" y="211484"/>
                <a:ext cx="1270000" cy="1270001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sp>
        <p:nvSpPr>
          <p:cNvPr id="586" name="资产代币化…"/>
          <p:cNvSpPr/>
          <p:nvPr/>
        </p:nvSpPr>
        <p:spPr>
          <a:xfrm>
            <a:off x="-6055999" y="4671164"/>
            <a:ext cx="5009576" cy="4758824"/>
          </a:xfrm>
          <a:prstGeom prst="pentagon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资产代币化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（Tokenization）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服务商</a:t>
            </a:r>
          </a:p>
        </p:txBody>
      </p:sp>
      <p:sp>
        <p:nvSpPr>
          <p:cNvPr id="587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588" name="撮合生态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9" grpId="2"/>
      <p:bldP build="whole" bldLvl="1" animBg="1" rev="0" advAuto="0" spid="562" grpId="3"/>
      <p:bldP build="whole" bldLvl="1" animBg="1" rev="0" advAuto="0" spid="585" grpId="5"/>
      <p:bldP build="whole" bldLvl="1" animBg="1" rev="0" advAuto="0" spid="547" grpId="1"/>
      <p:bldP build="whole" bldLvl="1" animBg="1" rev="0" advAuto="0" spid="551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Ethereum"/>
          <p:cNvSpPr/>
          <p:nvPr/>
        </p:nvSpPr>
        <p:spPr>
          <a:xfrm>
            <a:off x="13096946" y="3026021"/>
            <a:ext cx="12575780" cy="168881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Ethereum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3096947" y="5026062"/>
            <a:ext cx="12574690" cy="946076"/>
            <a:chOff x="0" y="0"/>
            <a:chExt cx="12574688" cy="946074"/>
          </a:xfrm>
        </p:grpSpPr>
        <p:sp>
          <p:nvSpPr>
            <p:cNvPr id="592" name="钱包"/>
            <p:cNvSpPr/>
            <p:nvPr/>
          </p:nvSpPr>
          <p:spPr>
            <a:xfrm>
              <a:off x="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  <p:sp>
          <p:nvSpPr>
            <p:cNvPr id="593" name="钱包"/>
            <p:cNvSpPr/>
            <p:nvPr/>
          </p:nvSpPr>
          <p:spPr>
            <a:xfrm>
              <a:off x="4458245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  <p:sp>
          <p:nvSpPr>
            <p:cNvPr id="594" name="钱包"/>
            <p:cNvSpPr/>
            <p:nvPr/>
          </p:nvSpPr>
          <p:spPr>
            <a:xfrm>
              <a:off x="891540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钱包</a:t>
              </a:r>
            </a:p>
          </p:txBody>
        </p:sp>
      </p:grpSp>
      <p:grpSp>
        <p:nvGrpSpPr>
          <p:cNvPr id="599" name="Group"/>
          <p:cNvGrpSpPr/>
          <p:nvPr/>
        </p:nvGrpSpPr>
        <p:grpSpPr>
          <a:xfrm>
            <a:off x="13097492" y="10779162"/>
            <a:ext cx="12574689" cy="946076"/>
            <a:chOff x="0" y="0"/>
            <a:chExt cx="12574688" cy="946074"/>
          </a:xfrm>
        </p:grpSpPr>
        <p:sp>
          <p:nvSpPr>
            <p:cNvPr id="596" name="撮合服务"/>
            <p:cNvSpPr/>
            <p:nvPr/>
          </p:nvSpPr>
          <p:spPr>
            <a:xfrm>
              <a:off x="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  <p:sp>
          <p:nvSpPr>
            <p:cNvPr id="597" name="撮合服务"/>
            <p:cNvSpPr/>
            <p:nvPr/>
          </p:nvSpPr>
          <p:spPr>
            <a:xfrm>
              <a:off x="4458245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  <p:sp>
          <p:nvSpPr>
            <p:cNvPr id="598" name="撮合服务"/>
            <p:cNvSpPr/>
            <p:nvPr/>
          </p:nvSpPr>
          <p:spPr>
            <a:xfrm>
              <a:off x="8915400" y="0"/>
              <a:ext cx="3659289" cy="94607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撮合服务</a:t>
              </a:r>
            </a:p>
          </p:txBody>
        </p:sp>
      </p:grpSp>
      <p:grpSp>
        <p:nvGrpSpPr>
          <p:cNvPr id="610" name="Group"/>
          <p:cNvGrpSpPr/>
          <p:nvPr/>
        </p:nvGrpSpPr>
        <p:grpSpPr>
          <a:xfrm>
            <a:off x="13016110" y="8086866"/>
            <a:ext cx="12575781" cy="2450713"/>
            <a:chOff x="0" y="0"/>
            <a:chExt cx="12575779" cy="2450712"/>
          </a:xfrm>
        </p:grpSpPr>
        <p:sp>
          <p:nvSpPr>
            <p:cNvPr id="600" name="IPFS/SWARM/HTTP/P2P"/>
            <p:cNvSpPr/>
            <p:nvPr/>
          </p:nvSpPr>
          <p:spPr>
            <a:xfrm>
              <a:off x="0" y="761896"/>
              <a:ext cx="12575780" cy="168881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IPFS/SWARM/HTTP/P2P</a:t>
              </a:r>
            </a:p>
          </p:txBody>
        </p:sp>
        <p:grpSp>
          <p:nvGrpSpPr>
            <p:cNvPr id="609" name="Group"/>
            <p:cNvGrpSpPr/>
            <p:nvPr/>
          </p:nvGrpSpPr>
          <p:grpSpPr>
            <a:xfrm>
              <a:off x="333954" y="-1"/>
              <a:ext cx="11869770" cy="639499"/>
              <a:chOff x="0" y="0"/>
              <a:chExt cx="11869769" cy="639497"/>
            </a:xfrm>
          </p:grpSpPr>
          <p:sp>
            <p:nvSpPr>
              <p:cNvPr id="601" name="Line"/>
              <p:cNvSpPr/>
              <p:nvPr/>
            </p:nvSpPr>
            <p:spPr>
              <a:xfrm flipH="1">
                <a:off x="-1" y="0"/>
                <a:ext cx="2" cy="602966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2" name="Line"/>
              <p:cNvSpPr/>
              <p:nvPr/>
            </p:nvSpPr>
            <p:spPr>
              <a:xfrm>
                <a:off x="1710196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3" name="Line"/>
              <p:cNvSpPr/>
              <p:nvPr/>
            </p:nvSpPr>
            <p:spPr>
              <a:xfrm>
                <a:off x="3420391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4" name="Line"/>
              <p:cNvSpPr/>
              <p:nvPr/>
            </p:nvSpPr>
            <p:spPr>
              <a:xfrm>
                <a:off x="5105187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5" name="Line"/>
              <p:cNvSpPr/>
              <p:nvPr/>
            </p:nvSpPr>
            <p:spPr>
              <a:xfrm>
                <a:off x="6802682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6" name="Line"/>
              <p:cNvSpPr/>
              <p:nvPr/>
            </p:nvSpPr>
            <p:spPr>
              <a:xfrm>
                <a:off x="8500179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7" name="Line"/>
              <p:cNvSpPr/>
              <p:nvPr/>
            </p:nvSpPr>
            <p:spPr>
              <a:xfrm>
                <a:off x="10184974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  <p:sp>
            <p:nvSpPr>
              <p:cNvPr id="608" name="Line"/>
              <p:cNvSpPr/>
              <p:nvPr/>
            </p:nvSpPr>
            <p:spPr>
              <a:xfrm>
                <a:off x="11869769" y="36531"/>
                <a:ext cx="1" cy="602967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l">
                  <a:defRPr sz="4800">
                    <a:solidFill>
                      <a:schemeClr val="accent6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</a:p>
            </p:txBody>
          </p:sp>
        </p:grpSp>
      </p:grpSp>
      <p:grpSp>
        <p:nvGrpSpPr>
          <p:cNvPr id="627" name="Group"/>
          <p:cNvGrpSpPr/>
          <p:nvPr/>
        </p:nvGrpSpPr>
        <p:grpSpPr>
          <a:xfrm>
            <a:off x="12727764" y="6081102"/>
            <a:ext cx="13152472" cy="1938948"/>
            <a:chOff x="0" y="0"/>
            <a:chExt cx="13152471" cy="1938947"/>
          </a:xfrm>
        </p:grpSpPr>
        <p:sp>
          <p:nvSpPr>
            <p:cNvPr id="611" name="订单"/>
            <p:cNvSpPr/>
            <p:nvPr/>
          </p:nvSpPr>
          <p:spPr>
            <a:xfrm>
              <a:off x="0" y="668947"/>
              <a:ext cx="1270000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2" name="订单"/>
            <p:cNvSpPr/>
            <p:nvPr/>
          </p:nvSpPr>
          <p:spPr>
            <a:xfrm>
              <a:off x="3394991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3" name="订单"/>
            <p:cNvSpPr/>
            <p:nvPr/>
          </p:nvSpPr>
          <p:spPr>
            <a:xfrm>
              <a:off x="1697495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4" name="订单"/>
            <p:cNvSpPr/>
            <p:nvPr/>
          </p:nvSpPr>
          <p:spPr>
            <a:xfrm>
              <a:off x="5092487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5" name="订单"/>
            <p:cNvSpPr/>
            <p:nvPr/>
          </p:nvSpPr>
          <p:spPr>
            <a:xfrm>
              <a:off x="8487480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6" name="订单"/>
            <p:cNvSpPr/>
            <p:nvPr/>
          </p:nvSpPr>
          <p:spPr>
            <a:xfrm>
              <a:off x="6789982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7" name="订单"/>
            <p:cNvSpPr/>
            <p:nvPr/>
          </p:nvSpPr>
          <p:spPr>
            <a:xfrm>
              <a:off x="10184975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8" name="订单"/>
            <p:cNvSpPr/>
            <p:nvPr/>
          </p:nvSpPr>
          <p:spPr>
            <a:xfrm>
              <a:off x="11882471" y="668947"/>
              <a:ext cx="1270001" cy="1270001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订单</a:t>
              </a:r>
            </a:p>
          </p:txBody>
        </p:sp>
        <p:sp>
          <p:nvSpPr>
            <p:cNvPr id="619" name="Line"/>
            <p:cNvSpPr/>
            <p:nvPr/>
          </p:nvSpPr>
          <p:spPr>
            <a:xfrm flipH="1">
              <a:off x="641351" y="0"/>
              <a:ext cx="1" cy="60296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0" name="Line"/>
            <p:cNvSpPr/>
            <p:nvPr/>
          </p:nvSpPr>
          <p:spPr>
            <a:xfrm>
              <a:off x="2351546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1" name="Line"/>
            <p:cNvSpPr/>
            <p:nvPr/>
          </p:nvSpPr>
          <p:spPr>
            <a:xfrm>
              <a:off x="4061742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2" name="Line"/>
            <p:cNvSpPr/>
            <p:nvPr/>
          </p:nvSpPr>
          <p:spPr>
            <a:xfrm>
              <a:off x="5746537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>
              <a:off x="7444033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>
              <a:off x="9141531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5" name="Line"/>
            <p:cNvSpPr/>
            <p:nvPr/>
          </p:nvSpPr>
          <p:spPr>
            <a:xfrm>
              <a:off x="10826325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26" name="Line"/>
            <p:cNvSpPr/>
            <p:nvPr/>
          </p:nvSpPr>
          <p:spPr>
            <a:xfrm>
              <a:off x="12511120" y="36532"/>
              <a:ext cx="1" cy="60296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25825648" y="4246137"/>
            <a:ext cx="2215689" cy="6924676"/>
            <a:chOff x="0" y="0"/>
            <a:chExt cx="2215688" cy="6924675"/>
          </a:xfrm>
        </p:grpSpPr>
        <p:sp>
          <p:nvSpPr>
            <p:cNvPr id="654" name="Connection Line"/>
            <p:cNvSpPr/>
            <p:nvPr/>
          </p:nvSpPr>
          <p:spPr>
            <a:xfrm>
              <a:off x="0" y="0"/>
              <a:ext cx="1410443" cy="6924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30" h="21600" fill="norm" stroke="1" extrusionOk="0">
                  <a:moveTo>
                    <a:pt x="0" y="0"/>
                  </a:moveTo>
                  <a:cubicBezTo>
                    <a:pt x="20716" y="6924"/>
                    <a:pt x="21600" y="14124"/>
                    <a:pt x="2653" y="21600"/>
                  </a:cubicBezTo>
                </a:path>
              </a:pathLst>
            </a:custGeom>
            <a:noFill/>
            <a:ln w="762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632" name="Group"/>
            <p:cNvGrpSpPr/>
            <p:nvPr/>
          </p:nvGrpSpPr>
          <p:grpSpPr>
            <a:xfrm>
              <a:off x="742488" y="3947439"/>
              <a:ext cx="1473201" cy="1481486"/>
              <a:chOff x="0" y="0"/>
              <a:chExt cx="1473200" cy="1481484"/>
            </a:xfrm>
          </p:grpSpPr>
          <p:sp>
            <p:nvSpPr>
              <p:cNvPr id="62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30" name="Circle"/>
              <p:cNvSpPr/>
              <p:nvPr/>
            </p:nvSpPr>
            <p:spPr>
              <a:xfrm>
                <a:off x="203200" y="211484"/>
                <a:ext cx="1270000" cy="1270001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31" name="Circle"/>
              <p:cNvSpPr/>
              <p:nvPr/>
            </p:nvSpPr>
            <p:spPr>
              <a:xfrm>
                <a:off x="0" y="211484"/>
                <a:ext cx="1270000" cy="1270001"/>
              </a:xfrm>
              <a:prstGeom prst="ellipse">
                <a:avLst/>
              </a:prstGeom>
              <a:noFill/>
              <a:ln w="635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>
                <a:outerShdw sx="100000" sy="100000" kx="0" ky="0" algn="b" rotWithShape="0" blurRad="508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1" sz="26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  <p:sp>
        <p:nvSpPr>
          <p:cNvPr id="634" name="资产代币化…"/>
          <p:cNvSpPr/>
          <p:nvPr/>
        </p:nvSpPr>
        <p:spPr>
          <a:xfrm>
            <a:off x="5882001" y="4671164"/>
            <a:ext cx="5009576" cy="4758824"/>
          </a:xfrm>
          <a:prstGeom prst="pentagon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资产代币化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（Tokenization）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服务商</a:t>
            </a:r>
          </a:p>
        </p:txBody>
      </p:sp>
      <p:grpSp>
        <p:nvGrpSpPr>
          <p:cNvPr id="640" name="Group"/>
          <p:cNvGrpSpPr/>
          <p:nvPr/>
        </p:nvGrpSpPr>
        <p:grpSpPr>
          <a:xfrm>
            <a:off x="-4987854" y="4514850"/>
            <a:ext cx="12575780" cy="7311988"/>
            <a:chOff x="0" y="0"/>
            <a:chExt cx="12575779" cy="7311987"/>
          </a:xfrm>
        </p:grpSpPr>
        <p:sp>
          <p:nvSpPr>
            <p:cNvPr id="635" name="法币"/>
            <p:cNvSpPr/>
            <p:nvPr/>
          </p:nvSpPr>
          <p:spPr>
            <a:xfrm>
              <a:off x="6641217" y="0"/>
              <a:ext cx="1270001" cy="1270000"/>
            </a:xfrm>
            <a:prstGeom prst="ellipse">
              <a:avLst/>
            </a:prstGeom>
            <a:solidFill>
              <a:schemeClr val="accent1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法币</a:t>
              </a:r>
            </a:p>
          </p:txBody>
        </p:sp>
        <p:sp>
          <p:nvSpPr>
            <p:cNvPr id="636" name="其它区块链"/>
            <p:cNvSpPr/>
            <p:nvPr/>
          </p:nvSpPr>
          <p:spPr>
            <a:xfrm>
              <a:off x="0" y="5623171"/>
              <a:ext cx="12575780" cy="1688817"/>
            </a:xfrm>
            <a:prstGeom prst="rect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800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其它区块链</a:t>
              </a:r>
            </a:p>
          </p:txBody>
        </p:sp>
        <p:sp>
          <p:nvSpPr>
            <p:cNvPr id="655" name="Connection Line"/>
            <p:cNvSpPr/>
            <p:nvPr/>
          </p:nvSpPr>
          <p:spPr>
            <a:xfrm>
              <a:off x="8805602" y="2939061"/>
              <a:ext cx="2296320" cy="2410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308" y="9958"/>
                    <a:pt x="9508" y="2758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6" name="Connection Line"/>
            <p:cNvSpPr/>
            <p:nvPr/>
          </p:nvSpPr>
          <p:spPr>
            <a:xfrm>
              <a:off x="7614072" y="1360908"/>
              <a:ext cx="3302795" cy="1015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318" fill="norm" stroke="1" extrusionOk="0">
                  <a:moveTo>
                    <a:pt x="0" y="0"/>
                  </a:moveTo>
                  <a:cubicBezTo>
                    <a:pt x="8059" y="17224"/>
                    <a:pt x="15259" y="21600"/>
                    <a:pt x="21600" y="13127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39" name="抵押"/>
            <p:cNvSpPr txBox="1"/>
            <p:nvPr/>
          </p:nvSpPr>
          <p:spPr>
            <a:xfrm>
              <a:off x="9027230" y="2441502"/>
              <a:ext cx="96837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>
                      <a:satOff val="-3355"/>
                      <a:lumOff val="26614"/>
                    </a:schemeClr>
                  </a:solidFill>
                </a:defRPr>
              </a:lvl1pPr>
            </a:lstStyle>
            <a:p>
              <a:pPr/>
              <a:r>
                <a:t>抵押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9812149" y="3248756"/>
            <a:ext cx="2960986" cy="2373379"/>
            <a:chOff x="0" y="0"/>
            <a:chExt cx="2960985" cy="2373378"/>
          </a:xfrm>
        </p:grpSpPr>
        <p:sp>
          <p:nvSpPr>
            <p:cNvPr id="657" name="Connection Line"/>
            <p:cNvSpPr/>
            <p:nvPr/>
          </p:nvSpPr>
          <p:spPr>
            <a:xfrm>
              <a:off x="0" y="639674"/>
              <a:ext cx="2960986" cy="173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4" fill="norm" stroke="1" extrusionOk="0">
                  <a:moveTo>
                    <a:pt x="0" y="21104"/>
                  </a:moveTo>
                  <a:cubicBezTo>
                    <a:pt x="4555" y="6529"/>
                    <a:pt x="11755" y="-496"/>
                    <a:pt x="21600" y="28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42" name="代币发行"/>
            <p:cNvSpPr txBox="1"/>
            <p:nvPr/>
          </p:nvSpPr>
          <p:spPr>
            <a:xfrm>
              <a:off x="247027" y="0"/>
              <a:ext cx="1781176" cy="71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>
                      <a:satOff val="-3355"/>
                      <a:lumOff val="26614"/>
                    </a:schemeClr>
                  </a:solidFill>
                </a:defRPr>
              </a:lvl1pPr>
            </a:lstStyle>
            <a:p>
              <a:pPr/>
              <a:r>
                <a:t>代币发行</a:t>
              </a:r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5044067" y="25399999"/>
            <a:ext cx="5261176" cy="6718338"/>
            <a:chOff x="0" y="0"/>
            <a:chExt cx="5261175" cy="6718336"/>
          </a:xfrm>
        </p:grpSpPr>
        <p:sp>
          <p:nvSpPr>
            <p:cNvPr id="644" name="English Whitepaper"/>
            <p:cNvSpPr/>
            <p:nvPr/>
          </p:nvSpPr>
          <p:spPr>
            <a:xfrm>
              <a:off x="0" y="17960"/>
              <a:ext cx="5255356" cy="67003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600" u="sng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Roboto Bold"/>
                  <a:ea typeface="Roboto Bold"/>
                  <a:cs typeface="Roboto Bold"/>
                  <a:sym typeface="Roboto Bold"/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2" invalidUrl="" action="" tgtFrame="" tooltip="" history="1" highlightClick="0" endSnd="0"/>
                </a:rPr>
                <a:t>English Whitepaper </a:t>
              </a:r>
            </a:p>
          </p:txBody>
        </p:sp>
        <p:sp>
          <p:nvSpPr>
            <p:cNvPr id="645" name="Triangle"/>
            <p:cNvSpPr/>
            <p:nvPr/>
          </p:nvSpPr>
          <p:spPr>
            <a:xfrm>
              <a:off x="3973214" y="1796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46" name="Triangle"/>
            <p:cNvSpPr/>
            <p:nvPr/>
          </p:nvSpPr>
          <p:spPr>
            <a:xfrm rot="10800000">
              <a:off x="3991174" y="0"/>
              <a:ext cx="127000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30303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grpSp>
        <p:nvGrpSpPr>
          <p:cNvPr id="651" name="Group"/>
          <p:cNvGrpSpPr/>
          <p:nvPr/>
        </p:nvGrpSpPr>
        <p:grpSpPr>
          <a:xfrm>
            <a:off x="14078757" y="19049999"/>
            <a:ext cx="5261176" cy="6718338"/>
            <a:chOff x="0" y="0"/>
            <a:chExt cx="5261175" cy="6718336"/>
          </a:xfrm>
        </p:grpSpPr>
        <p:sp>
          <p:nvSpPr>
            <p:cNvPr id="648" name="中文白皮书"/>
            <p:cNvSpPr/>
            <p:nvPr/>
          </p:nvSpPr>
          <p:spPr>
            <a:xfrm>
              <a:off x="0" y="17960"/>
              <a:ext cx="5255356" cy="670037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3600" u="sng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Roboto Bold"/>
                  <a:ea typeface="Roboto Bold"/>
                  <a:cs typeface="Roboto Bold"/>
                  <a:sym typeface="Roboto Bold"/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3" invalidUrl="" action="" tgtFrame="" tooltip="" history="1" highlightClick="0" endSnd="0"/>
                </a:rPr>
                <a:t>中文白皮书</a:t>
              </a:r>
            </a:p>
          </p:txBody>
        </p:sp>
        <p:sp>
          <p:nvSpPr>
            <p:cNvPr id="649" name="Triangle"/>
            <p:cNvSpPr/>
            <p:nvPr/>
          </p:nvSpPr>
          <p:spPr>
            <a:xfrm>
              <a:off x="3973214" y="17960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  <p:sp>
          <p:nvSpPr>
            <p:cNvPr id="650" name="Triangle"/>
            <p:cNvSpPr/>
            <p:nvPr/>
          </p:nvSpPr>
          <p:spPr>
            <a:xfrm rot="10800000">
              <a:off x="3991174" y="0"/>
              <a:ext cx="127000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30303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>
                <a:defRPr sz="4800">
                  <a:solidFill>
                    <a:schemeClr val="accent6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</a:p>
          </p:txBody>
        </p:sp>
      </p:grpSp>
      <p:sp>
        <p:nvSpPr>
          <p:cNvPr id="652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653" name="撮合生态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0" grpId="1"/>
      <p:bldP build="whole" bldLvl="1" animBg="1" rev="0" advAuto="0" spid="64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v1.2"/>
          <p:cNvSpPr txBox="1"/>
          <p:nvPr/>
        </p:nvSpPr>
        <p:spPr>
          <a:xfrm>
            <a:off x="225382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v1.2</a:t>
            </a:r>
          </a:p>
        </p:txBody>
      </p:sp>
      <p:sp>
        <p:nvSpPr>
          <p:cNvPr id="142" name="Line"/>
          <p:cNvSpPr/>
          <p:nvPr/>
        </p:nvSpPr>
        <p:spPr>
          <a:xfrm flipH="1">
            <a:off x="17388652" y="11181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147" name="Group"/>
          <p:cNvGrpSpPr/>
          <p:nvPr/>
        </p:nvGrpSpPr>
        <p:grpSpPr>
          <a:xfrm>
            <a:off x="13371599" y="1707567"/>
            <a:ext cx="4262864" cy="1006476"/>
            <a:chOff x="876969" y="-234950"/>
            <a:chExt cx="4262862" cy="1006475"/>
          </a:xfrm>
        </p:grpSpPr>
        <p:sp>
          <p:nvSpPr>
            <p:cNvPr id="143" name="Circle"/>
            <p:cNvSpPr/>
            <p:nvPr/>
          </p:nvSpPr>
          <p:spPr>
            <a:xfrm>
              <a:off x="4648215" y="22478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876969" y="-234951"/>
              <a:ext cx="3462463" cy="1006476"/>
              <a:chOff x="1378353" y="-6350"/>
              <a:chExt cx="3462461" cy="1006475"/>
            </a:xfrm>
          </p:grpSpPr>
          <p:sp>
            <p:nvSpPr>
              <p:cNvPr id="144" name="2006 谷歌…"/>
              <p:cNvSpPr txBox="1"/>
              <p:nvPr/>
            </p:nvSpPr>
            <p:spPr>
              <a:xfrm>
                <a:off x="1378353" y="-6351"/>
                <a:ext cx="1874292" cy="1006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/>
              <a:p>
                <a:pPr algn="r">
                  <a:defRPr b="1" sz="2600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2006 谷歌</a:t>
                </a:r>
              </a:p>
              <a:p>
                <a:pPr>
                  <a:defRPr b="1" sz="2600">
                    <a:solidFill>
                      <a:schemeClr val="accent1">
                        <a:satOff val="-3355"/>
                        <a:lumOff val="26614"/>
                      </a:schemeClr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Tech-Lead </a:t>
                </a:r>
              </a:p>
            </p:txBody>
          </p:sp>
          <p:pic>
            <p:nvPicPr>
              <p:cNvPr id="145" name="th.jpg" descr="th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447783" y="228600"/>
                <a:ext cx="1393032" cy="5365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1" name="Group"/>
          <p:cNvGrpSpPr/>
          <p:nvPr/>
        </p:nvGrpSpPr>
        <p:grpSpPr>
          <a:xfrm>
            <a:off x="17142845" y="3469803"/>
            <a:ext cx="4826401" cy="1082676"/>
            <a:chOff x="0" y="-228599"/>
            <a:chExt cx="4826399" cy="1082675"/>
          </a:xfrm>
        </p:grpSpPr>
        <p:sp>
          <p:nvSpPr>
            <p:cNvPr id="148" name="Circle"/>
            <p:cNvSpPr/>
            <p:nvPr/>
          </p:nvSpPr>
          <p:spPr>
            <a:xfrm>
              <a:off x="0" y="66929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2010 云云网…"/>
            <p:cNvSpPr txBox="1"/>
            <p:nvPr/>
          </p:nvSpPr>
          <p:spPr>
            <a:xfrm>
              <a:off x="2340883" y="-228600"/>
              <a:ext cx="2485517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2010 云云网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150" name="Screen Shot 2017-07-19 at 21.44.47.jpg" descr="Screen Shot 2017-07-19 at 21.44.47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2180" y="66929"/>
              <a:ext cx="1368458" cy="491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5" name="Group"/>
          <p:cNvGrpSpPr/>
          <p:nvPr/>
        </p:nvGrpSpPr>
        <p:grpSpPr>
          <a:xfrm>
            <a:off x="13109116" y="5479467"/>
            <a:ext cx="4525347" cy="1082676"/>
            <a:chOff x="0" y="0"/>
            <a:chExt cx="4525345" cy="1082675"/>
          </a:xfrm>
        </p:grpSpPr>
        <p:sp>
          <p:nvSpPr>
            <p:cNvPr id="152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2012 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154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"/>
          <p:cNvGrpSpPr/>
          <p:nvPr/>
        </p:nvGrpSpPr>
        <p:grpSpPr>
          <a:xfrm>
            <a:off x="12421399" y="9110327"/>
            <a:ext cx="5213064" cy="1082676"/>
            <a:chOff x="0" y="0"/>
            <a:chExt cx="5213062" cy="1082675"/>
          </a:xfrm>
        </p:grpSpPr>
        <p:sp>
          <p:nvSpPr>
            <p:cNvPr id="156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158" name="brand.png" descr="brand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3" name="Group"/>
          <p:cNvGrpSpPr/>
          <p:nvPr/>
        </p:nvGrpSpPr>
        <p:grpSpPr>
          <a:xfrm>
            <a:off x="17142845" y="7294897"/>
            <a:ext cx="5395705" cy="1082676"/>
            <a:chOff x="0" y="0"/>
            <a:chExt cx="5395704" cy="1082675"/>
          </a:xfrm>
        </p:grpSpPr>
        <p:sp>
          <p:nvSpPr>
            <p:cNvPr id="160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162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7" name="Group"/>
          <p:cNvGrpSpPr/>
          <p:nvPr/>
        </p:nvGrpSpPr>
        <p:grpSpPr>
          <a:xfrm>
            <a:off x="17142845" y="10925757"/>
            <a:ext cx="6451545" cy="1082676"/>
            <a:chOff x="0" y="0"/>
            <a:chExt cx="6451544" cy="1082675"/>
          </a:xfrm>
        </p:grpSpPr>
        <p:sp>
          <p:nvSpPr>
            <p:cNvPr id="164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166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8" name="WechatIMG101.jpeg" descr="WechatIMG101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325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Ethereum"/>
          <p:cNvSpPr/>
          <p:nvPr/>
        </p:nvSpPr>
        <p:spPr>
          <a:xfrm>
            <a:off x="3865060" y="7870862"/>
            <a:ext cx="3957343" cy="168881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Ethereum</a:t>
            </a:r>
          </a:p>
        </p:txBody>
      </p:sp>
      <p:sp>
        <p:nvSpPr>
          <p:cNvPr id="660" name="量子链QTUM"/>
          <p:cNvSpPr/>
          <p:nvPr/>
        </p:nvSpPr>
        <p:spPr>
          <a:xfrm>
            <a:off x="8093443" y="7870862"/>
            <a:ext cx="3957342" cy="16888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量子链QTUM</a:t>
            </a:r>
          </a:p>
        </p:txBody>
      </p:sp>
      <p:sp>
        <p:nvSpPr>
          <p:cNvPr id="661" name="EOS"/>
          <p:cNvSpPr/>
          <p:nvPr/>
        </p:nvSpPr>
        <p:spPr>
          <a:xfrm>
            <a:off x="12321825" y="7870862"/>
            <a:ext cx="3957343" cy="168881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EOS</a:t>
            </a:r>
          </a:p>
        </p:txBody>
      </p:sp>
      <p:sp>
        <p:nvSpPr>
          <p:cNvPr id="662" name="…"/>
          <p:cNvSpPr/>
          <p:nvPr/>
        </p:nvSpPr>
        <p:spPr>
          <a:xfrm>
            <a:off x="16550208" y="7870862"/>
            <a:ext cx="3957343" cy="16888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663" name="Loopring也可以在多个支持智能合约的类ERC20代币的公有链上实现。"/>
          <p:cNvSpPr txBox="1"/>
          <p:nvPr/>
        </p:nvSpPr>
        <p:spPr>
          <a:xfrm>
            <a:off x="3785898" y="10020737"/>
            <a:ext cx="9599316" cy="570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Loopring也可以在多个支持智能合约的类ERC20代币的公有链上实现。</a:t>
            </a:r>
          </a:p>
        </p:txBody>
      </p:sp>
      <p:sp>
        <p:nvSpPr>
          <p:cNvPr id="664" name="Loopring开源软件"/>
          <p:cNvSpPr/>
          <p:nvPr/>
        </p:nvSpPr>
        <p:spPr>
          <a:xfrm>
            <a:off x="3870755" y="4156321"/>
            <a:ext cx="8468976" cy="1688817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Loopring开源软件</a:t>
            </a:r>
          </a:p>
        </p:txBody>
      </p:sp>
      <p:sp>
        <p:nvSpPr>
          <p:cNvPr id="665" name="dApp1"/>
          <p:cNvSpPr/>
          <p:nvPr/>
        </p:nvSpPr>
        <p:spPr>
          <a:xfrm>
            <a:off x="12469145" y="4156321"/>
            <a:ext cx="3957343" cy="1688817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dApp1</a:t>
            </a:r>
          </a:p>
        </p:txBody>
      </p:sp>
      <p:sp>
        <p:nvSpPr>
          <p:cNvPr id="666" name="dApp2"/>
          <p:cNvSpPr/>
          <p:nvPr/>
        </p:nvSpPr>
        <p:spPr>
          <a:xfrm>
            <a:off x="16555902" y="4156321"/>
            <a:ext cx="3957343" cy="168881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dApp2</a:t>
            </a:r>
          </a:p>
        </p:txBody>
      </p:sp>
      <p:sp>
        <p:nvSpPr>
          <p:cNvPr id="667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/>
              <a:t>L</a:t>
            </a:r>
            <a:r>
              <a:t>oopring</a:t>
            </a:r>
          </a:p>
        </p:txBody>
      </p:sp>
      <p:sp>
        <p:nvSpPr>
          <p:cNvPr id="668" name="撮合生态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  <p:sp>
        <p:nvSpPr>
          <p:cNvPr id="669" name="Rectangle"/>
          <p:cNvSpPr/>
          <p:nvPr/>
        </p:nvSpPr>
        <p:spPr>
          <a:xfrm>
            <a:off x="3865060" y="6013592"/>
            <a:ext cx="16653880" cy="422488"/>
          </a:xfrm>
          <a:prstGeom prst="rect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670" name="Loopring Protocol"/>
          <p:cNvSpPr/>
          <p:nvPr/>
        </p:nvSpPr>
        <p:spPr>
          <a:xfrm>
            <a:off x="3865060" y="6013592"/>
            <a:ext cx="16653880" cy="1688817"/>
          </a:xfrm>
          <a:prstGeom prst="rect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Loopring Protocol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Rectangle"/>
          <p:cNvSpPr/>
          <p:nvPr/>
        </p:nvSpPr>
        <p:spPr>
          <a:xfrm>
            <a:off x="3865060" y="5322032"/>
            <a:ext cx="16653880" cy="5182409"/>
          </a:xfrm>
          <a:prstGeom prst="rect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673" name="Ethereum"/>
          <p:cNvSpPr/>
          <p:nvPr/>
        </p:nvSpPr>
        <p:spPr>
          <a:xfrm>
            <a:off x="3870755" y="14119262"/>
            <a:ext cx="3957343" cy="168881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Ethereum</a:t>
            </a:r>
          </a:p>
        </p:txBody>
      </p:sp>
      <p:sp>
        <p:nvSpPr>
          <p:cNvPr id="674" name="量子链QTUM"/>
          <p:cNvSpPr/>
          <p:nvPr/>
        </p:nvSpPr>
        <p:spPr>
          <a:xfrm>
            <a:off x="8099137" y="14119262"/>
            <a:ext cx="3957343" cy="16888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量子链QTUM</a:t>
            </a:r>
          </a:p>
        </p:txBody>
      </p:sp>
      <p:sp>
        <p:nvSpPr>
          <p:cNvPr id="675" name="EOS"/>
          <p:cNvSpPr/>
          <p:nvPr/>
        </p:nvSpPr>
        <p:spPr>
          <a:xfrm>
            <a:off x="12327519" y="14119262"/>
            <a:ext cx="3957343" cy="168881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EOS</a:t>
            </a:r>
          </a:p>
        </p:txBody>
      </p:sp>
      <p:sp>
        <p:nvSpPr>
          <p:cNvPr id="676" name="…"/>
          <p:cNvSpPr/>
          <p:nvPr/>
        </p:nvSpPr>
        <p:spPr>
          <a:xfrm>
            <a:off x="16555902" y="14119262"/>
            <a:ext cx="3957343" cy="16888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677" name="Loopring也可以在多个支持智能合约的类ERC20代币的公有链上实现。"/>
          <p:cNvSpPr txBox="1"/>
          <p:nvPr/>
        </p:nvSpPr>
        <p:spPr>
          <a:xfrm>
            <a:off x="3305585" y="16751738"/>
            <a:ext cx="9599316" cy="570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Loopring也可以在多个支持智能合约的类ERC20代币的公有链上实现。</a:t>
            </a:r>
          </a:p>
        </p:txBody>
      </p:sp>
      <p:sp>
        <p:nvSpPr>
          <p:cNvPr id="678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 u="sng"/>
              <a:t>L</a:t>
            </a:r>
            <a:r>
              <a:t>oopring</a:t>
            </a:r>
          </a:p>
        </p:txBody>
      </p:sp>
      <p:sp>
        <p:nvSpPr>
          <p:cNvPr id="679" name="撮合生态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  <p:sp>
        <p:nvSpPr>
          <p:cNvPr id="680" name="Loopring Protocol"/>
          <p:cNvSpPr/>
          <p:nvPr/>
        </p:nvSpPr>
        <p:spPr>
          <a:xfrm>
            <a:off x="3865060" y="6013592"/>
            <a:ext cx="16653880" cy="1688817"/>
          </a:xfrm>
          <a:prstGeom prst="rect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Loopring Protocol</a:t>
            </a:r>
          </a:p>
        </p:txBody>
      </p:sp>
      <p:sp>
        <p:nvSpPr>
          <p:cNvPr id="681" name="以太坊…"/>
          <p:cNvSpPr/>
          <p:nvPr/>
        </p:nvSpPr>
        <p:spPr>
          <a:xfrm>
            <a:off x="8141639" y="8404262"/>
            <a:ext cx="3957343" cy="168881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以太坊</a:t>
            </a:r>
          </a:p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钱包</a:t>
            </a:r>
          </a:p>
        </p:txBody>
      </p:sp>
      <p:sp>
        <p:nvSpPr>
          <p:cNvPr id="682" name="Order-book…"/>
          <p:cNvSpPr/>
          <p:nvPr/>
        </p:nvSpPr>
        <p:spPr>
          <a:xfrm>
            <a:off x="12285019" y="8404262"/>
            <a:ext cx="3957342" cy="168881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Order-book</a:t>
            </a:r>
          </a:p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浏览器</a:t>
            </a:r>
          </a:p>
        </p:txBody>
      </p:sp>
      <p:sp>
        <p:nvSpPr>
          <p:cNvPr id="683" name="撮合挖矿…"/>
          <p:cNvSpPr/>
          <p:nvPr/>
        </p:nvSpPr>
        <p:spPr>
          <a:xfrm>
            <a:off x="16428398" y="8404262"/>
            <a:ext cx="3957343" cy="168881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撮合挖矿</a:t>
            </a:r>
          </a:p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节点软件</a:t>
            </a:r>
          </a:p>
        </p:txBody>
      </p:sp>
      <p:sp>
        <p:nvSpPr>
          <p:cNvPr id="684" name="Smart…"/>
          <p:cNvSpPr/>
          <p:nvPr/>
        </p:nvSpPr>
        <p:spPr>
          <a:xfrm>
            <a:off x="3998259" y="8404262"/>
            <a:ext cx="3957343" cy="168881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Smart</a:t>
            </a:r>
          </a:p>
          <a:p>
            <a: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Contract</a:t>
            </a:r>
          </a:p>
        </p:txBody>
      </p:sp>
      <p:sp>
        <p:nvSpPr>
          <p:cNvPr id="685" name="Loopring开源软件"/>
          <p:cNvSpPr/>
          <p:nvPr/>
        </p:nvSpPr>
        <p:spPr>
          <a:xfrm>
            <a:off x="3870755" y="-2904879"/>
            <a:ext cx="8468976" cy="1688817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Loopring开源软件</a:t>
            </a:r>
          </a:p>
        </p:txBody>
      </p:sp>
      <p:sp>
        <p:nvSpPr>
          <p:cNvPr id="686" name="dApp1"/>
          <p:cNvSpPr/>
          <p:nvPr/>
        </p:nvSpPr>
        <p:spPr>
          <a:xfrm>
            <a:off x="12469145" y="-2904879"/>
            <a:ext cx="3957343" cy="1688817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dApp1</a:t>
            </a:r>
          </a:p>
        </p:txBody>
      </p:sp>
      <p:sp>
        <p:nvSpPr>
          <p:cNvPr id="687" name="dApp2"/>
          <p:cNvSpPr/>
          <p:nvPr/>
        </p:nvSpPr>
        <p:spPr>
          <a:xfrm>
            <a:off x="16555902" y="-2904879"/>
            <a:ext cx="3957343" cy="168881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dApp2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3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3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3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1" grpId="2"/>
      <p:bldP build="whole" bldLvl="1" animBg="1" rev="0" advAuto="0" spid="682" grpId="3"/>
      <p:bldP build="whole" bldLvl="1" animBg="1" rev="0" advAuto="0" spid="683" grpId="4"/>
      <p:bldP build="whole" bldLvl="1" animBg="1" rev="0" advAuto="0" spid="6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去中心化 匿名/安全…"/>
          <p:cNvSpPr txBox="1"/>
          <p:nvPr/>
        </p:nvSpPr>
        <p:spPr>
          <a:xfrm>
            <a:off x="8311736" y="4477023"/>
            <a:ext cx="8611079" cy="609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50000"/>
              </a:lnSpc>
              <a:buClr>
                <a:schemeClr val="accent1">
                  <a:satOff val="-3355"/>
                  <a:lumOff val="26614"/>
                </a:schemeClr>
              </a:buClr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去中心化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z="2000"/>
              <a:t>匿名/安全</a:t>
            </a:r>
            <a:endParaRPr sz="2000"/>
          </a:p>
          <a:p>
            <a:pPr algn="l">
              <a:lnSpc>
                <a:spcPct val="150000"/>
              </a:lnSpc>
              <a:buClr>
                <a:schemeClr val="accent1">
                  <a:satOff val="-3355"/>
                  <a:lumOff val="26614"/>
                </a:schemeClr>
              </a:buClr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链外撮合/链上清算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z="2000"/>
              <a:t>清算高性能</a:t>
            </a:r>
            <a:endParaRPr sz="2000"/>
          </a:p>
          <a:p>
            <a:pPr algn="l">
              <a:lnSpc>
                <a:spcPct val="150000"/>
              </a:lnSpc>
              <a:buClr>
                <a:schemeClr val="accent1">
                  <a:satOff val="-3355"/>
                  <a:lumOff val="26614"/>
                </a:schemeClr>
              </a:buClr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环路撮合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z="2000"/>
              <a:t>高流动性</a:t>
            </a:r>
            <a:endParaRPr sz="2000"/>
          </a:p>
          <a:p>
            <a:pPr algn="l">
              <a:lnSpc>
                <a:spcPct val="150000"/>
              </a:lnSpc>
              <a:buClr>
                <a:schemeClr val="accent1">
                  <a:satOff val="-3355"/>
                  <a:lumOff val="26614"/>
                </a:schemeClr>
              </a:buClr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订单共享/撮合挖矿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z="2000"/>
              <a:t>低成本，竞争撮合</a:t>
            </a:r>
          </a:p>
          <a:p>
            <a:pPr algn="l">
              <a:lnSpc>
                <a:spcPct val="150000"/>
              </a:lnSpc>
              <a:buClr>
                <a:schemeClr val="accent1">
                  <a:satOff val="-3355"/>
                  <a:lumOff val="26614"/>
                </a:schemeClr>
              </a:buClr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跨链协议</a:t>
            </a:r>
            <a:r>
              <a:t> </a:t>
            </a:r>
            <a:r>
              <a:rPr sz="2000"/>
              <a:t>适用于智能合约公有链</a:t>
            </a:r>
          </a:p>
        </p:txBody>
      </p:sp>
      <p:sp>
        <p:nvSpPr>
          <p:cNvPr id="690" name="Loopring 路印协议"/>
          <p:cNvSpPr txBox="1"/>
          <p:nvPr/>
        </p:nvSpPr>
        <p:spPr>
          <a:xfrm>
            <a:off x="9485630" y="957262"/>
            <a:ext cx="5412741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 路印协议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http://loopring.org"/>
          <p:cNvSpPr txBox="1"/>
          <p:nvPr/>
        </p:nvSpPr>
        <p:spPr>
          <a:xfrm>
            <a:off x="9269412" y="6405562"/>
            <a:ext cx="52368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A6AAA9"/>
                </a:solidFill>
              </a:rPr>
              <a:t>http://</a:t>
            </a:r>
            <a:r>
              <a:t>loopring.org</a:t>
            </a:r>
          </a:p>
        </p:txBody>
      </p:sp>
      <p:pic>
        <p:nvPicPr>
          <p:cNvPr id="693" name="qrcode_for_gh_c05570c38e91_344.jpg" descr="qrcode_for_gh_c05570c38e91_34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6334" y="8531225"/>
            <a:ext cx="3683001" cy="368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171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175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172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174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9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176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178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3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180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182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7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184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186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目标问题"/>
          <p:cNvSpPr txBox="1"/>
          <p:nvPr/>
        </p:nvSpPr>
        <p:spPr>
          <a:xfrm>
            <a:off x="48422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目标问题</a:t>
            </a:r>
          </a:p>
        </p:txBody>
      </p:sp>
      <p:sp>
        <p:nvSpPr>
          <p:cNvPr id="189" name="解决方案"/>
          <p:cNvSpPr txBox="1"/>
          <p:nvPr/>
        </p:nvSpPr>
        <p:spPr>
          <a:xfrm>
            <a:off x="110144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解决方案</a:t>
            </a:r>
          </a:p>
        </p:txBody>
      </p:sp>
      <p:sp>
        <p:nvSpPr>
          <p:cNvPr id="190" name="撮合生态"/>
          <p:cNvSpPr txBox="1"/>
          <p:nvPr/>
        </p:nvSpPr>
        <p:spPr>
          <a:xfrm>
            <a:off x="17186685" y="59674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撮合生态</a:t>
            </a:r>
          </a:p>
        </p:txBody>
      </p:sp>
      <p:sp>
        <p:nvSpPr>
          <p:cNvPr id="191" name="Line"/>
          <p:cNvSpPr/>
          <p:nvPr/>
        </p:nvSpPr>
        <p:spPr>
          <a:xfrm>
            <a:off x="8133629" y="6451600"/>
            <a:ext cx="208188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192" name="Line"/>
          <p:cNvSpPr/>
          <p:nvPr/>
        </p:nvSpPr>
        <p:spPr>
          <a:xfrm>
            <a:off x="14305829" y="6451600"/>
            <a:ext cx="2081889" cy="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sp>
        <p:nvSpPr>
          <p:cNvPr id="193" name="Loopring"/>
          <p:cNvSpPr txBox="1"/>
          <p:nvPr/>
        </p:nvSpPr>
        <p:spPr>
          <a:xfrm>
            <a:off x="10912568" y="38068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25820687" y="3523530"/>
            <a:ext cx="11004743" cy="6668940"/>
            <a:chOff x="0" y="0"/>
            <a:chExt cx="11004742" cy="6668938"/>
          </a:xfrm>
        </p:grpSpPr>
        <p:graphicFrame>
          <p:nvGraphicFramePr>
            <p:cNvPr id="194" name="2D Pie Chart"/>
            <p:cNvGraphicFramePr/>
            <p:nvPr/>
          </p:nvGraphicFramePr>
          <p:xfrm>
            <a:off x="0" y="0"/>
            <a:ext cx="6668939" cy="666893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sp>
          <p:nvSpPr>
            <p:cNvPr id="195" name="$1350亿…"/>
            <p:cNvSpPr txBox="1"/>
            <p:nvPr/>
          </p:nvSpPr>
          <p:spPr>
            <a:xfrm>
              <a:off x="7814121" y="2221631"/>
              <a:ext cx="3190622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$1350亿</a:t>
              </a:r>
            </a:p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$65亿</a:t>
              </a:r>
            </a:p>
            <a:p>
              <a:pPr algn="l">
                <a:defRPr sz="2000">
                  <a:solidFill>
                    <a:srgbClr val="A6AAA9"/>
                  </a:solidFill>
                </a:defRPr>
              </a:pPr>
              <a:r>
                <a:t>https://coinmarketcap.com</a:t>
              </a:r>
            </a:p>
          </p:txBody>
        </p:sp>
        <p:sp>
          <p:nvSpPr>
            <p:cNvPr id="196" name="Text"/>
            <p:cNvSpPr txBox="1"/>
            <p:nvPr/>
          </p:nvSpPr>
          <p:spPr>
            <a:xfrm>
              <a:off x="9685011" y="4193840"/>
              <a:ext cx="24031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 u="sng">
                  <a:solidFill>
                    <a:srgbClr val="A6AAA9"/>
                  </a:solidFill>
                  <a:hlinkClick r:id="rId7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7" invalidUrl="" action="" tgtFrame="" tooltip="" history="1" highlightClick="0" endSnd="0"/>
                </a:rPr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204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201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203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8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205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207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2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209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0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211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6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213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215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8396287" y="3523530"/>
            <a:ext cx="11004743" cy="6668940"/>
            <a:chOff x="0" y="0"/>
            <a:chExt cx="11004742" cy="6668938"/>
          </a:xfrm>
        </p:grpSpPr>
        <p:graphicFrame>
          <p:nvGraphicFramePr>
            <p:cNvPr id="218" name="2D Pie Chart"/>
            <p:cNvGraphicFramePr/>
            <p:nvPr/>
          </p:nvGraphicFramePr>
          <p:xfrm>
            <a:off x="0" y="0"/>
            <a:ext cx="6668939" cy="666893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sp>
          <p:nvSpPr>
            <p:cNvPr id="219" name="$1350亿…"/>
            <p:cNvSpPr txBox="1"/>
            <p:nvPr/>
          </p:nvSpPr>
          <p:spPr>
            <a:xfrm>
              <a:off x="7814121" y="2221631"/>
              <a:ext cx="3190622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$1350亿</a:t>
              </a:r>
            </a:p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$65亿</a:t>
              </a:r>
            </a:p>
            <a:p>
              <a:pPr algn="l">
                <a:defRPr sz="2000">
                  <a:solidFill>
                    <a:srgbClr val="A6AAA9"/>
                  </a:solidFill>
                </a:defRPr>
              </a:pPr>
              <a:r>
                <a:t>https://coinmarketcap.com</a:t>
              </a:r>
            </a:p>
          </p:txBody>
        </p:sp>
        <p:sp>
          <p:nvSpPr>
            <p:cNvPr id="220" name="Text"/>
            <p:cNvSpPr txBox="1"/>
            <p:nvPr/>
          </p:nvSpPr>
          <p:spPr>
            <a:xfrm>
              <a:off x="9685011" y="4193840"/>
              <a:ext cx="24031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 u="sng">
                  <a:solidFill>
                    <a:srgbClr val="A6AAA9"/>
                  </a:solidFill>
                  <a:hlinkClick r:id="rId7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7" invalidUrl="" action="" tgtFrame="" tooltip="" history="1" highlightClick="0" endSnd="0"/>
                </a:rPr>
                <a:t> </a:t>
              </a:r>
            </a:p>
          </p:txBody>
        </p:sp>
      </p:grpSp>
      <p:sp>
        <p:nvSpPr>
          <p:cNvPr id="222" name="问题#1: 用户资产需要托管…"/>
          <p:cNvSpPr/>
          <p:nvPr/>
        </p:nvSpPr>
        <p:spPr>
          <a:xfrm>
            <a:off x="26670000" y="1839184"/>
            <a:ext cx="13369381" cy="331933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问题#1: 用户资产需要托管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[缺乏安全性]</a:t>
            </a:r>
          </a:p>
        </p:txBody>
      </p:sp>
      <p:sp>
        <p:nvSpPr>
          <p:cNvPr id="223" name="问题#2: 交易所内幕交易…"/>
          <p:cNvSpPr/>
          <p:nvPr/>
        </p:nvSpPr>
        <p:spPr>
          <a:xfrm>
            <a:off x="31750000" y="5198334"/>
            <a:ext cx="13369381" cy="331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问题#2: 交易所内幕交易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[缺乏透明性]</a:t>
            </a:r>
          </a:p>
        </p:txBody>
      </p:sp>
      <p:sp>
        <p:nvSpPr>
          <p:cNvPr id="224" name="问题#3: 订单散落到多交易所…"/>
          <p:cNvSpPr/>
          <p:nvPr/>
        </p:nvSpPr>
        <p:spPr>
          <a:xfrm>
            <a:off x="36830000" y="8557484"/>
            <a:ext cx="13369381" cy="33193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问题#3: 订单散落到多交易所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[缺乏流动性]</a:t>
            </a:r>
          </a:p>
        </p:txBody>
      </p:sp>
      <p:sp>
        <p:nvSpPr>
          <p:cNvPr id="225" name="目标问题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目标问题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228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232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229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231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233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235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0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237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239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4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241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243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问题#1: 用户资产需要托管…"/>
          <p:cNvSpPr/>
          <p:nvPr/>
        </p:nvSpPr>
        <p:spPr>
          <a:xfrm>
            <a:off x="8456331" y="1839184"/>
            <a:ext cx="13369382" cy="331933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问题#1: 用户资产需要托管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[缺乏安全性]</a:t>
            </a:r>
          </a:p>
        </p:txBody>
      </p:sp>
      <p:sp>
        <p:nvSpPr>
          <p:cNvPr id="246" name="问题#2: 交易所内幕交易…"/>
          <p:cNvSpPr/>
          <p:nvPr/>
        </p:nvSpPr>
        <p:spPr>
          <a:xfrm>
            <a:off x="8456331" y="5198334"/>
            <a:ext cx="13369382" cy="331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问题#2: 交易所内幕交易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[缺乏透明性]</a:t>
            </a:r>
          </a:p>
        </p:txBody>
      </p:sp>
      <p:sp>
        <p:nvSpPr>
          <p:cNvPr id="247" name="问题#3: 订单散落到多交易所…"/>
          <p:cNvSpPr/>
          <p:nvPr/>
        </p:nvSpPr>
        <p:spPr>
          <a:xfrm>
            <a:off x="8456331" y="8557484"/>
            <a:ext cx="13369382" cy="33193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问题#3: 订单散落到多交易所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[缺乏流动性]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-11720513" y="3523530"/>
            <a:ext cx="11004743" cy="6668940"/>
            <a:chOff x="0" y="0"/>
            <a:chExt cx="11004742" cy="6668938"/>
          </a:xfrm>
        </p:grpSpPr>
        <p:graphicFrame>
          <p:nvGraphicFramePr>
            <p:cNvPr id="248" name="2D Pie Chart"/>
            <p:cNvGraphicFramePr/>
            <p:nvPr/>
          </p:nvGraphicFramePr>
          <p:xfrm>
            <a:off x="0" y="0"/>
            <a:ext cx="6668939" cy="666893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6"/>
            </a:graphicData>
          </a:graphic>
        </p:graphicFrame>
        <p:sp>
          <p:nvSpPr>
            <p:cNvPr id="249" name="$1350亿…"/>
            <p:cNvSpPr txBox="1"/>
            <p:nvPr/>
          </p:nvSpPr>
          <p:spPr>
            <a:xfrm>
              <a:off x="7814121" y="2221631"/>
              <a:ext cx="3190622" cy="2225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$1350亿</a:t>
              </a:r>
            </a:p>
            <a:p>
              <a:pPr algn="l"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$65亿</a:t>
              </a:r>
            </a:p>
            <a:p>
              <a:pPr algn="l">
                <a:defRPr sz="2000">
                  <a:solidFill>
                    <a:srgbClr val="A6AAA9"/>
                  </a:solidFill>
                </a:defRPr>
              </a:pPr>
              <a:r>
                <a:t>https://coinmarketcap.com</a:t>
              </a:r>
            </a:p>
          </p:txBody>
        </p:sp>
        <p:sp>
          <p:nvSpPr>
            <p:cNvPr id="250" name="Text"/>
            <p:cNvSpPr txBox="1"/>
            <p:nvPr/>
          </p:nvSpPr>
          <p:spPr>
            <a:xfrm>
              <a:off x="9685011" y="4193840"/>
              <a:ext cx="24031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 u="sng">
                  <a:solidFill>
                    <a:srgbClr val="A6AAA9"/>
                  </a:solidFill>
                  <a:hlinkClick r:id="rId7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7" invalidUrl="" action="" tgtFrame="" tooltip="" history="1" highlightClick="0" endSnd="0"/>
                </a:rPr>
                <a:t> </a:t>
              </a:r>
            </a:p>
          </p:txBody>
        </p:sp>
      </p:grpSp>
      <p:sp>
        <p:nvSpPr>
          <p:cNvPr id="252" name="{"/>
          <p:cNvSpPr txBox="1"/>
          <p:nvPr/>
        </p:nvSpPr>
        <p:spPr>
          <a:xfrm>
            <a:off x="-2662329" y="1028116"/>
            <a:ext cx="2620467" cy="99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8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{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-7665229" y="5742863"/>
            <a:ext cx="5210772" cy="2269765"/>
            <a:chOff x="0" y="368299"/>
            <a:chExt cx="5210770" cy="2269763"/>
          </a:xfrm>
        </p:grpSpPr>
        <p:sp>
          <p:nvSpPr>
            <p:cNvPr id="253" name="Loopring"/>
            <p:cNvSpPr txBox="1"/>
            <p:nvPr/>
          </p:nvSpPr>
          <p:spPr>
            <a:xfrm>
              <a:off x="0" y="368299"/>
              <a:ext cx="5210771" cy="181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10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Loopring</a:t>
              </a:r>
            </a:p>
          </p:txBody>
        </p:sp>
        <p:sp>
          <p:nvSpPr>
            <p:cNvPr id="254" name="去中心化代币交易撮合协议"/>
            <p:cNvSpPr txBox="1"/>
            <p:nvPr/>
          </p:nvSpPr>
          <p:spPr>
            <a:xfrm>
              <a:off x="60388" y="2076088"/>
              <a:ext cx="3813176" cy="561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去中心化代币交易撮合协议</a:t>
              </a:r>
            </a:p>
          </p:txBody>
        </p:sp>
      </p:grpSp>
      <p:sp>
        <p:nvSpPr>
          <p:cNvPr id="256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257" name="目标问题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目标问题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260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264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261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263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8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265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267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2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269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271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6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273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275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问题#1: 用户资产需要托管…"/>
          <p:cNvSpPr/>
          <p:nvPr/>
        </p:nvSpPr>
        <p:spPr>
          <a:xfrm>
            <a:off x="11116989" y="1839184"/>
            <a:ext cx="13369382" cy="331933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问题#1: 用户资产需要托管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[缺乏安全性]</a:t>
            </a:r>
          </a:p>
        </p:txBody>
      </p:sp>
      <p:sp>
        <p:nvSpPr>
          <p:cNvPr id="278" name="问题#2: 交易所内幕交易…"/>
          <p:cNvSpPr/>
          <p:nvPr/>
        </p:nvSpPr>
        <p:spPr>
          <a:xfrm>
            <a:off x="11116989" y="5198334"/>
            <a:ext cx="13369382" cy="331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问题#2: 交易所内幕交易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[缺乏透明性]</a:t>
            </a:r>
          </a:p>
        </p:txBody>
      </p:sp>
      <p:sp>
        <p:nvSpPr>
          <p:cNvPr id="279" name="问题#3: 订单散落到多交易所…"/>
          <p:cNvSpPr/>
          <p:nvPr/>
        </p:nvSpPr>
        <p:spPr>
          <a:xfrm>
            <a:off x="11116989" y="8557484"/>
            <a:ext cx="13369382" cy="33193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问题#3: 订单散落到多交易所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[缺乏流动性]</a:t>
            </a:r>
          </a:p>
        </p:txBody>
      </p:sp>
      <p:sp>
        <p:nvSpPr>
          <p:cNvPr id="280" name="{"/>
          <p:cNvSpPr txBox="1"/>
          <p:nvPr/>
        </p:nvSpPr>
        <p:spPr>
          <a:xfrm>
            <a:off x="6602328" y="1028116"/>
            <a:ext cx="2620468" cy="99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8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{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1599429" y="5742863"/>
            <a:ext cx="5210771" cy="2269765"/>
            <a:chOff x="0" y="368299"/>
            <a:chExt cx="5210770" cy="2269763"/>
          </a:xfrm>
        </p:grpSpPr>
        <p:sp>
          <p:nvSpPr>
            <p:cNvPr id="281" name="Loopring"/>
            <p:cNvSpPr txBox="1"/>
            <p:nvPr/>
          </p:nvSpPr>
          <p:spPr>
            <a:xfrm>
              <a:off x="0" y="368299"/>
              <a:ext cx="5210771" cy="181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10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Loopring</a:t>
              </a:r>
            </a:p>
          </p:txBody>
        </p:sp>
        <p:sp>
          <p:nvSpPr>
            <p:cNvPr id="282" name="去中心化代币交易撮合协议"/>
            <p:cNvSpPr txBox="1"/>
            <p:nvPr/>
          </p:nvSpPr>
          <p:spPr>
            <a:xfrm>
              <a:off x="60388" y="2076088"/>
              <a:ext cx="3813176" cy="561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去中心化代币交易撮合协议</a:t>
              </a:r>
            </a:p>
          </p:txBody>
        </p:sp>
      </p:grpSp>
      <p:sp>
        <p:nvSpPr>
          <p:cNvPr id="284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285" name="目标问题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目标问题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288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292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289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291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6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293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295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297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299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4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301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303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5" name="问题#1: 用户资产需要托管…"/>
          <p:cNvSpPr/>
          <p:nvPr/>
        </p:nvSpPr>
        <p:spPr>
          <a:xfrm>
            <a:off x="11116989" y="1839184"/>
            <a:ext cx="13369382" cy="331933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问题#1: 用户资产需要托管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[缺乏安全性]</a:t>
            </a:r>
          </a:p>
        </p:txBody>
      </p:sp>
      <p:sp>
        <p:nvSpPr>
          <p:cNvPr id="306" name="问题#2: 交易所内幕交易…"/>
          <p:cNvSpPr/>
          <p:nvPr/>
        </p:nvSpPr>
        <p:spPr>
          <a:xfrm>
            <a:off x="11116989" y="5198334"/>
            <a:ext cx="13369382" cy="331933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问题#2: 交易所内幕交易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[缺乏透明性]</a:t>
            </a:r>
          </a:p>
        </p:txBody>
      </p:sp>
      <p:sp>
        <p:nvSpPr>
          <p:cNvPr id="307" name="问题#3: 订单散落到多交易所…"/>
          <p:cNvSpPr/>
          <p:nvPr/>
        </p:nvSpPr>
        <p:spPr>
          <a:xfrm>
            <a:off x="11116989" y="8557484"/>
            <a:ext cx="13369382" cy="33193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问题#3: 订单散落到多交易所</a:t>
            </a:r>
          </a:p>
          <a:p>
            <a:pPr lvl="3" algn="l">
              <a:defRPr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                      [缺乏流动性]</a:t>
            </a:r>
          </a:p>
        </p:txBody>
      </p:sp>
      <p:sp>
        <p:nvSpPr>
          <p:cNvPr id="308" name="{"/>
          <p:cNvSpPr txBox="1"/>
          <p:nvPr/>
        </p:nvSpPr>
        <p:spPr>
          <a:xfrm>
            <a:off x="-230272" y="1028116"/>
            <a:ext cx="2620468" cy="998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8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{</a:t>
            </a:r>
          </a:p>
        </p:txBody>
      </p:sp>
      <p:grpSp>
        <p:nvGrpSpPr>
          <p:cNvPr id="311" name="Group"/>
          <p:cNvGrpSpPr/>
          <p:nvPr/>
        </p:nvGrpSpPr>
        <p:grpSpPr>
          <a:xfrm>
            <a:off x="-5233171" y="5742863"/>
            <a:ext cx="5210771" cy="2269765"/>
            <a:chOff x="0" y="368299"/>
            <a:chExt cx="5210770" cy="2269763"/>
          </a:xfrm>
        </p:grpSpPr>
        <p:sp>
          <p:nvSpPr>
            <p:cNvPr id="309" name="Loopring"/>
            <p:cNvSpPr txBox="1"/>
            <p:nvPr/>
          </p:nvSpPr>
          <p:spPr>
            <a:xfrm>
              <a:off x="0" y="368299"/>
              <a:ext cx="5210771" cy="181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10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Loopring</a:t>
              </a:r>
            </a:p>
          </p:txBody>
        </p:sp>
        <p:sp>
          <p:nvSpPr>
            <p:cNvPr id="310" name="去中心化代币交易撮合协议"/>
            <p:cNvSpPr txBox="1"/>
            <p:nvPr/>
          </p:nvSpPr>
          <p:spPr>
            <a:xfrm>
              <a:off x="60388" y="2076088"/>
              <a:ext cx="3813176" cy="561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2400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去中心化代币交易撮合协议</a:t>
              </a:r>
            </a:p>
          </p:txBody>
        </p:sp>
      </p:grpSp>
      <p:grpSp>
        <p:nvGrpSpPr>
          <p:cNvPr id="314" name="Group"/>
          <p:cNvGrpSpPr/>
          <p:nvPr/>
        </p:nvGrpSpPr>
        <p:grpSpPr>
          <a:xfrm>
            <a:off x="3545432" y="2025635"/>
            <a:ext cx="6416321" cy="2832413"/>
            <a:chOff x="0" y="1191105"/>
            <a:chExt cx="6416320" cy="2832411"/>
          </a:xfrm>
        </p:grpSpPr>
        <p:sp>
          <p:nvSpPr>
            <p:cNvPr id="312" name="1.资产无需托管"/>
            <p:cNvSpPr txBox="1"/>
            <p:nvPr/>
          </p:nvSpPr>
          <p:spPr>
            <a:xfrm>
              <a:off x="0" y="1191105"/>
              <a:ext cx="5440334" cy="1325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48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1.资产无需托管</a:t>
              </a:r>
            </a:p>
          </p:txBody>
        </p:sp>
        <p:sp>
          <p:nvSpPr>
            <p:cNvPr id="313" name="没有充值提现过程，用户订单中的代币一直存放在用户区块链账户中，同时订单不锁定代币，下单后依然可以任意支配资产。"/>
            <p:cNvSpPr txBox="1"/>
            <p:nvPr/>
          </p:nvSpPr>
          <p:spPr>
            <a:xfrm>
              <a:off x="72482" y="2277843"/>
              <a:ext cx="6343839" cy="174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2400">
                  <a:solidFill>
                    <a:srgbClr val="A6AAA9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没有充值提现过程，用户订单中的代币一直存放在用户区块链账户中，同时订单不锁定代币，下单后依然可以任意支配资产。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3568643" y="5672114"/>
            <a:ext cx="6369899" cy="2257754"/>
            <a:chOff x="0" y="781049"/>
            <a:chExt cx="6369898" cy="2257752"/>
          </a:xfrm>
        </p:grpSpPr>
        <p:sp>
          <p:nvSpPr>
            <p:cNvPr id="315" name="2. 区块链上交易清算"/>
            <p:cNvSpPr txBox="1"/>
            <p:nvPr/>
          </p:nvSpPr>
          <p:spPr>
            <a:xfrm>
              <a:off x="0" y="781049"/>
              <a:ext cx="5711329" cy="993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48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2. 区块链上交易清算</a:t>
              </a:r>
            </a:p>
          </p:txBody>
        </p:sp>
        <p:sp>
          <p:nvSpPr>
            <p:cNvPr id="316" name="订单链外生成，传播和撮合；链上做交易和验证和清结算，清结算通过智能合约保障原执行。不会再有内幕交易。"/>
            <p:cNvSpPr txBox="1"/>
            <p:nvPr/>
          </p:nvSpPr>
          <p:spPr>
            <a:xfrm>
              <a:off x="16217" y="1638627"/>
              <a:ext cx="6353682" cy="14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400">
                  <a:solidFill>
                    <a:srgbClr val="A6AAA9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订单链外生成，传播和撮合；链上做交易和验证和清结算，清结算通过智能合约保障原执行。不会再有内幕交易。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3568643" y="8590426"/>
            <a:ext cx="6369899" cy="3139430"/>
            <a:chOff x="0" y="781049"/>
            <a:chExt cx="6369898" cy="3139428"/>
          </a:xfrm>
        </p:grpSpPr>
        <p:sp>
          <p:nvSpPr>
            <p:cNvPr id="318" name="3. 订单共享/环路撮合"/>
            <p:cNvSpPr txBox="1"/>
            <p:nvPr/>
          </p:nvSpPr>
          <p:spPr>
            <a:xfrm>
              <a:off x="0" y="781049"/>
              <a:ext cx="5956896" cy="993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 sz="48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/>
              <a:r>
                <a:t>3. 订单共享/环路撮合</a:t>
              </a:r>
            </a:p>
          </p:txBody>
        </p:sp>
        <p:sp>
          <p:nvSpPr>
            <p:cNvPr id="319" name="订单可以被广播给一个或多个交易所，做联合的，同时也是竞争式的撮合。用户成交价格更优惠，流动性更大。革命性的“环路撮合”机制，允许任意两个虚拟货币之间的交易。同时能够更大程度上生成新的流动性。"/>
            <p:cNvSpPr txBox="1"/>
            <p:nvPr/>
          </p:nvSpPr>
          <p:spPr>
            <a:xfrm>
              <a:off x="16217" y="1673771"/>
              <a:ext cx="6353682" cy="2246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defRPr sz="2400">
                  <a:solidFill>
                    <a:srgbClr val="A6AAA9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pPr/>
              <a:r>
                <a:t>订单可以被广播给一个或多个交易所，做联合的，同时也是竞争式的撮合。用户成交价格更优惠，流动性更大。革命性的“环路撮合”机制，允许任意两个虚拟货币之间的交易。同时能够更大程度上生成新的流动性。</a:t>
              </a:r>
            </a:p>
          </p:txBody>
        </p:sp>
      </p:grpSp>
      <p:sp>
        <p:nvSpPr>
          <p:cNvPr id="321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322" name="解决方案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解决方案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2"/>
      <p:bldP build="whole" bldLvl="1" animBg="1" rev="0" advAuto="0" spid="3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v1.0"/>
          <p:cNvSpPr txBox="1"/>
          <p:nvPr/>
        </p:nvSpPr>
        <p:spPr>
          <a:xfrm>
            <a:off x="22550966" y="12927012"/>
            <a:ext cx="491618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sz="1400">
                <a:solidFill>
                  <a:srgbClr val="DCDEE0"/>
                </a:solidFill>
              </a:defRPr>
            </a:lvl1pPr>
          </a:lstStyle>
          <a:p>
            <a:pPr/>
            <a:r>
              <a:t>v1.0</a:t>
            </a:r>
          </a:p>
        </p:txBody>
      </p:sp>
      <p:sp>
        <p:nvSpPr>
          <p:cNvPr id="325" name="Line"/>
          <p:cNvSpPr/>
          <p:nvPr/>
        </p:nvSpPr>
        <p:spPr>
          <a:xfrm flipH="1">
            <a:off x="17388652" y="-12282419"/>
            <a:ext cx="1" cy="12115389"/>
          </a:xfrm>
          <a:prstGeom prst="line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l">
              <a:defRPr sz="4800">
                <a:solidFill>
                  <a:schemeClr val="accent6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329" name="Group"/>
          <p:cNvGrpSpPr/>
          <p:nvPr/>
        </p:nvGrpSpPr>
        <p:grpSpPr>
          <a:xfrm>
            <a:off x="-17602201" y="5479467"/>
            <a:ext cx="4525347" cy="1082676"/>
            <a:chOff x="0" y="0"/>
            <a:chExt cx="4525345" cy="1082675"/>
          </a:xfrm>
        </p:grpSpPr>
        <p:sp>
          <p:nvSpPr>
            <p:cNvPr id="326" name="Circle"/>
            <p:cNvSpPr/>
            <p:nvPr/>
          </p:nvSpPr>
          <p:spPr>
            <a:xfrm>
              <a:off x="4033728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2012 谷京东…"/>
            <p:cNvSpPr txBox="1"/>
            <p:nvPr/>
          </p:nvSpPr>
          <p:spPr>
            <a:xfrm>
              <a:off x="-1" y="-1"/>
              <a:ext cx="213677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2012 谷京东</a:t>
              </a:r>
            </a:p>
            <a:p>
              <a:pPr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高级研发总监</a:t>
              </a:r>
            </a:p>
          </p:txBody>
        </p:sp>
        <p:pic>
          <p:nvPicPr>
            <p:cNvPr id="328" name="Screen Shot 2017-07-19 at 21.48.24.jpg" descr="Screen Shot 2017-07-19 at 21.48.2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49020" y="268659"/>
              <a:ext cx="1472463" cy="545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3" name="Group"/>
          <p:cNvGrpSpPr/>
          <p:nvPr/>
        </p:nvGrpSpPr>
        <p:grpSpPr>
          <a:xfrm>
            <a:off x="-31000700" y="9110327"/>
            <a:ext cx="5213063" cy="1082676"/>
            <a:chOff x="0" y="0"/>
            <a:chExt cx="5213062" cy="1082675"/>
          </a:xfrm>
        </p:grpSpPr>
        <p:sp>
          <p:nvSpPr>
            <p:cNvPr id="330" name="Circle"/>
            <p:cNvSpPr/>
            <p:nvPr/>
          </p:nvSpPr>
          <p:spPr>
            <a:xfrm>
              <a:off x="4721445" y="295529"/>
              <a:ext cx="491618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2015  和金在线…"/>
            <p:cNvSpPr txBox="1"/>
            <p:nvPr/>
          </p:nvSpPr>
          <p:spPr>
            <a:xfrm>
              <a:off x="0" y="-1"/>
              <a:ext cx="248616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2015  和金在线</a:t>
              </a:r>
            </a:p>
            <a:p>
              <a:pPr algn="r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联合创始人&amp;VP</a:t>
              </a:r>
            </a:p>
          </p:txBody>
        </p:sp>
        <p:pic>
          <p:nvPicPr>
            <p:cNvPr id="332" name="brand.png" descr="bran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680" y="257250"/>
              <a:ext cx="1870246" cy="568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Group"/>
          <p:cNvGrpSpPr/>
          <p:nvPr/>
        </p:nvGrpSpPr>
        <p:grpSpPr>
          <a:xfrm>
            <a:off x="42570400" y="7294897"/>
            <a:ext cx="5395705" cy="1082676"/>
            <a:chOff x="0" y="0"/>
            <a:chExt cx="5395704" cy="1082675"/>
          </a:xfrm>
        </p:grpSpPr>
        <p:sp>
          <p:nvSpPr>
            <p:cNvPr id="334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2014 币丰港交易所…"/>
            <p:cNvSpPr txBox="1"/>
            <p:nvPr/>
          </p:nvSpPr>
          <p:spPr>
            <a:xfrm>
              <a:off x="2340883" y="-1"/>
              <a:ext cx="3054822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2014 币丰港交易所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联合创始人&amp;CEO</a:t>
              </a:r>
            </a:p>
          </p:txBody>
        </p:sp>
        <p:pic>
          <p:nvPicPr>
            <p:cNvPr id="336" name="Screen Shot 2017-07-19 at 21.53.52.jpg" descr="Screen Shot 2017-07-19 at 21.53.5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1403" y="188169"/>
              <a:ext cx="693426" cy="70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1" name="Group"/>
          <p:cNvGrpSpPr/>
          <p:nvPr/>
        </p:nvGrpSpPr>
        <p:grpSpPr>
          <a:xfrm>
            <a:off x="55295800" y="10925757"/>
            <a:ext cx="6451545" cy="1082676"/>
            <a:chOff x="0" y="0"/>
            <a:chExt cx="6451544" cy="1082675"/>
          </a:xfrm>
        </p:grpSpPr>
        <p:sp>
          <p:nvSpPr>
            <p:cNvPr id="338" name="Circle"/>
            <p:cNvSpPr/>
            <p:nvPr/>
          </p:nvSpPr>
          <p:spPr>
            <a:xfrm>
              <a:off x="0" y="295528"/>
              <a:ext cx="491617" cy="491618"/>
            </a:xfrm>
            <a:prstGeom prst="ellipse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2016 众安保险…"/>
            <p:cNvSpPr txBox="1"/>
            <p:nvPr/>
          </p:nvSpPr>
          <p:spPr>
            <a:xfrm>
              <a:off x="2755509" y="-1"/>
              <a:ext cx="3696036" cy="1082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2016 众安保险</a:t>
              </a:r>
            </a:p>
            <a:p>
              <a:pPr algn="l">
                <a:defRPr b="1" sz="26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高级总监&amp;区块链研究员</a:t>
              </a:r>
            </a:p>
          </p:txBody>
        </p:sp>
        <p:pic>
          <p:nvPicPr>
            <p:cNvPr id="340" name="Screen Shot 2017-07-19 at 21.55.55.jpg" descr="Screen Shot 2017-07-19 at 21.55.5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3348" y="277278"/>
              <a:ext cx="1920430" cy="5281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Loopring"/>
          <p:cNvSpPr txBox="1"/>
          <p:nvPr/>
        </p:nvSpPr>
        <p:spPr>
          <a:xfrm>
            <a:off x="523968" y="200024"/>
            <a:ext cx="2696211" cy="92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u="sng">
                <a:solidFill>
                  <a:srgbClr val="F6BB00"/>
                </a:solidFill>
              </a:rPr>
              <a:t>L</a:t>
            </a:r>
            <a:r>
              <a:t>oopring</a:t>
            </a:r>
          </a:p>
        </p:txBody>
      </p:sp>
      <p:sp>
        <p:nvSpPr>
          <p:cNvPr id="343" name="解决方案"/>
          <p:cNvSpPr txBox="1"/>
          <p:nvPr/>
        </p:nvSpPr>
        <p:spPr>
          <a:xfrm>
            <a:off x="3267485" y="176212"/>
            <a:ext cx="2492376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解决方案</a:t>
            </a:r>
          </a:p>
        </p:txBody>
      </p:sp>
      <p:sp>
        <p:nvSpPr>
          <p:cNvPr id="344" name="交易撮合示例"/>
          <p:cNvSpPr txBox="1"/>
          <p:nvPr/>
        </p:nvSpPr>
        <p:spPr>
          <a:xfrm>
            <a:off x="10285412" y="63611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交易撮合示例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rder#1…"/>
          <p:cNvSpPr/>
          <p:nvPr/>
        </p:nvSpPr>
        <p:spPr>
          <a:xfrm>
            <a:off x="5674199" y="2885117"/>
            <a:ext cx="1426886" cy="743677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47" name="order#1…"/>
          <p:cNvSpPr/>
          <p:nvPr/>
        </p:nvSpPr>
        <p:spPr>
          <a:xfrm>
            <a:off x="5621377" y="2877156"/>
            <a:ext cx="1532529" cy="759599"/>
          </a:xfrm>
          <a:prstGeom prst="roundRect">
            <a:avLst>
              <a:gd name="adj" fmla="val 15391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48" name="order#1…"/>
          <p:cNvSpPr/>
          <p:nvPr/>
        </p:nvSpPr>
        <p:spPr>
          <a:xfrm>
            <a:off x="5621377" y="2877156"/>
            <a:ext cx="1532529" cy="759599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sp>
        <p:nvSpPr>
          <p:cNvPr id="349" name="order#2…"/>
          <p:cNvSpPr/>
          <p:nvPr/>
        </p:nvSpPr>
        <p:spPr>
          <a:xfrm>
            <a:off x="5674199" y="8627481"/>
            <a:ext cx="1426886" cy="743678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50" name="order#2…"/>
          <p:cNvSpPr/>
          <p:nvPr/>
        </p:nvSpPr>
        <p:spPr>
          <a:xfrm>
            <a:off x="5621378" y="8611560"/>
            <a:ext cx="1532529" cy="759600"/>
          </a:xfrm>
          <a:prstGeom prst="roundRect">
            <a:avLst>
              <a:gd name="adj" fmla="val 1618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51" name="order#2…"/>
          <p:cNvSpPr/>
          <p:nvPr/>
        </p:nvSpPr>
        <p:spPr>
          <a:xfrm>
            <a:off x="5621378" y="8627481"/>
            <a:ext cx="1532529" cy="743678"/>
          </a:xfrm>
          <a:prstGeom prst="roundRect">
            <a:avLst>
              <a:gd name="adj" fmla="val 17364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52" name="order#2…"/>
          <p:cNvSpPr/>
          <p:nvPr/>
        </p:nvSpPr>
        <p:spPr>
          <a:xfrm>
            <a:off x="3676922" y="85731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order#2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address_Y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5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4500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</p:txBody>
      </p:sp>
      <p:sp>
        <p:nvSpPr>
          <p:cNvPr id="353" name="order#1…"/>
          <p:cNvSpPr/>
          <p:nvPr/>
        </p:nvSpPr>
        <p:spPr>
          <a:xfrm>
            <a:off x="3676922" y="2234855"/>
            <a:ext cx="3822536" cy="20442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i="1"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order#1</a:t>
            </a:r>
          </a:p>
          <a:p>
            <a:pPr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originator:    </a:t>
            </a:r>
            <a:r>
              <a:t>address_X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selling:         </a:t>
            </a:r>
            <a:r>
              <a:t>10000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token_A</a:t>
            </a:r>
          </a:p>
          <a:p>
            <a:pPr lvl="1" algn="l">
              <a:defRPr sz="2000">
                <a:solidFill>
                  <a:schemeClr val="accent6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purchasing: </a:t>
            </a:r>
            <a:r>
              <a:t>10 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token_B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10152957" y="1845432"/>
            <a:ext cx="2198485" cy="1667111"/>
            <a:chOff x="0" y="0"/>
            <a:chExt cx="2198483" cy="1667110"/>
          </a:xfrm>
        </p:grpSpPr>
        <p:sp>
          <p:nvSpPr>
            <p:cNvPr id="354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撮合者A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撮合者A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10152957" y="5814538"/>
            <a:ext cx="2198485" cy="1667112"/>
            <a:chOff x="0" y="0"/>
            <a:chExt cx="2198483" cy="1667110"/>
          </a:xfrm>
        </p:grpSpPr>
        <p:sp>
          <p:nvSpPr>
            <p:cNvPr id="357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撮合者B"/>
            <p:cNvSpPr txBox="1"/>
            <p:nvPr/>
          </p:nvSpPr>
          <p:spPr>
            <a:xfrm>
              <a:off x="0" y="952735"/>
              <a:ext cx="1645844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撮合者B</a:t>
              </a: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10147369" y="9783644"/>
            <a:ext cx="2209661" cy="1667112"/>
            <a:chOff x="-11175" y="0"/>
            <a:chExt cx="2209660" cy="1667110"/>
          </a:xfrm>
        </p:grpSpPr>
        <p:sp>
          <p:nvSpPr>
            <p:cNvPr id="360" name="Male"/>
            <p:cNvSpPr/>
            <p:nvPr/>
          </p:nvSpPr>
          <p:spPr>
            <a:xfrm>
              <a:off x="1631759" y="0"/>
              <a:ext cx="566726" cy="153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600" fill="norm" stroke="1" extrusionOk="0">
                  <a:moveTo>
                    <a:pt x="10541" y="0"/>
                  </a:moveTo>
                  <a:cubicBezTo>
                    <a:pt x="9273" y="0"/>
                    <a:pt x="8003" y="179"/>
                    <a:pt x="7035" y="538"/>
                  </a:cubicBezTo>
                  <a:cubicBezTo>
                    <a:pt x="5100" y="1256"/>
                    <a:pt x="5100" y="2421"/>
                    <a:pt x="7035" y="3139"/>
                  </a:cubicBezTo>
                  <a:cubicBezTo>
                    <a:pt x="8970" y="3857"/>
                    <a:pt x="12108" y="3857"/>
                    <a:pt x="14043" y="3139"/>
                  </a:cubicBezTo>
                  <a:cubicBezTo>
                    <a:pt x="15978" y="2421"/>
                    <a:pt x="15978" y="1256"/>
                    <a:pt x="14043" y="538"/>
                  </a:cubicBezTo>
                  <a:cubicBezTo>
                    <a:pt x="13075" y="179"/>
                    <a:pt x="11810" y="0"/>
                    <a:pt x="10541" y="0"/>
                  </a:cubicBezTo>
                  <a:close/>
                  <a:moveTo>
                    <a:pt x="4861" y="4062"/>
                  </a:moveTo>
                  <a:cubicBezTo>
                    <a:pt x="2985" y="4062"/>
                    <a:pt x="1457" y="4336"/>
                    <a:pt x="914" y="4566"/>
                  </a:cubicBezTo>
                  <a:cubicBezTo>
                    <a:pt x="-20" y="4962"/>
                    <a:pt x="-22" y="5441"/>
                    <a:pt x="9" y="5608"/>
                  </a:cubicBezTo>
                  <a:lnTo>
                    <a:pt x="9" y="12393"/>
                  </a:lnTo>
                  <a:cubicBezTo>
                    <a:pt x="9" y="12729"/>
                    <a:pt x="742" y="13000"/>
                    <a:pt x="1646" y="13000"/>
                  </a:cubicBezTo>
                  <a:cubicBezTo>
                    <a:pt x="2551" y="13000"/>
                    <a:pt x="3283" y="12729"/>
                    <a:pt x="3283" y="12393"/>
                  </a:cubicBezTo>
                  <a:lnTo>
                    <a:pt x="3283" y="6779"/>
                  </a:lnTo>
                  <a:lnTo>
                    <a:pt x="4780" y="6779"/>
                  </a:lnTo>
                  <a:lnTo>
                    <a:pt x="4780" y="12641"/>
                  </a:lnTo>
                  <a:lnTo>
                    <a:pt x="4793" y="12641"/>
                  </a:lnTo>
                  <a:lnTo>
                    <a:pt x="4793" y="20628"/>
                  </a:lnTo>
                  <a:cubicBezTo>
                    <a:pt x="4793" y="21165"/>
                    <a:pt x="5965" y="21600"/>
                    <a:pt x="7413" y="21600"/>
                  </a:cubicBezTo>
                  <a:cubicBezTo>
                    <a:pt x="8860" y="21600"/>
                    <a:pt x="10037" y="21165"/>
                    <a:pt x="10037" y="20628"/>
                  </a:cubicBezTo>
                  <a:lnTo>
                    <a:pt x="10037" y="12641"/>
                  </a:lnTo>
                  <a:lnTo>
                    <a:pt x="11524" y="12641"/>
                  </a:lnTo>
                  <a:lnTo>
                    <a:pt x="11524" y="20628"/>
                  </a:lnTo>
                  <a:cubicBezTo>
                    <a:pt x="11524" y="21165"/>
                    <a:pt x="12700" y="21600"/>
                    <a:pt x="14147" y="21600"/>
                  </a:cubicBezTo>
                  <a:cubicBezTo>
                    <a:pt x="15595" y="21600"/>
                    <a:pt x="16767" y="21165"/>
                    <a:pt x="16767" y="20628"/>
                  </a:cubicBezTo>
                  <a:lnTo>
                    <a:pt x="16767" y="12641"/>
                  </a:lnTo>
                  <a:lnTo>
                    <a:pt x="16785" y="12641"/>
                  </a:lnTo>
                  <a:lnTo>
                    <a:pt x="16785" y="6779"/>
                  </a:lnTo>
                  <a:lnTo>
                    <a:pt x="18272" y="6779"/>
                  </a:lnTo>
                  <a:lnTo>
                    <a:pt x="18272" y="12393"/>
                  </a:lnTo>
                  <a:cubicBezTo>
                    <a:pt x="18272" y="12729"/>
                    <a:pt x="19004" y="13000"/>
                    <a:pt x="19909" y="13000"/>
                  </a:cubicBezTo>
                  <a:cubicBezTo>
                    <a:pt x="20814" y="13000"/>
                    <a:pt x="21546" y="12729"/>
                    <a:pt x="21546" y="12393"/>
                  </a:cubicBezTo>
                  <a:lnTo>
                    <a:pt x="21546" y="5608"/>
                  </a:lnTo>
                  <a:cubicBezTo>
                    <a:pt x="21578" y="5441"/>
                    <a:pt x="21576" y="4962"/>
                    <a:pt x="20641" y="4566"/>
                  </a:cubicBezTo>
                  <a:cubicBezTo>
                    <a:pt x="20099" y="4336"/>
                    <a:pt x="18084" y="4062"/>
                    <a:pt x="16208" y="4062"/>
                  </a:cubicBezTo>
                  <a:lnTo>
                    <a:pt x="10705" y="4062"/>
                  </a:lnTo>
                  <a:lnTo>
                    <a:pt x="10364" y="4062"/>
                  </a:lnTo>
                  <a:lnTo>
                    <a:pt x="4861" y="406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撮合者C"/>
            <p:cNvSpPr txBox="1"/>
            <p:nvPr/>
          </p:nvSpPr>
          <p:spPr>
            <a:xfrm>
              <a:off x="-11176" y="952735"/>
              <a:ext cx="1668196" cy="714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撮合者C</a:t>
              </a:r>
            </a:p>
          </p:txBody>
        </p:sp>
      </p:grpSp>
      <p:sp>
        <p:nvSpPr>
          <p:cNvPr id="363" name="交易撮合示例"/>
          <p:cNvSpPr txBox="1"/>
          <p:nvPr/>
        </p:nvSpPr>
        <p:spPr>
          <a:xfrm>
            <a:off x="354012" y="366712"/>
            <a:ext cx="3813176" cy="993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800">
                <a:solidFill>
                  <a:schemeClr val="accent1">
                    <a:satOff val="-3355"/>
                    <a:lumOff val="26614"/>
                  </a:schemeClr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交易撮合示例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2"/>
      <p:bldP build="whole" bldLvl="1" animBg="1" rev="0" advAuto="0" spid="362" grpId="3"/>
      <p:bldP build="whole" bldLvl="1" animBg="1" rev="0" advAuto="0" spid="356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